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060fab88ab649ab" /><Relationship Type="http://schemas.openxmlformats.org/officeDocument/2006/relationships/extended-properties" Target="/docProps/app.xml" Id="R65044329501a4e0d" /><Relationship Type="http://schemas.openxmlformats.org/officeDocument/2006/relationships/officeDocument" Target="/ppt/presentation.xml" Id="R7ad1087bbcb04aaa" /></Relationships>
</file>

<file path=ppt/presentation.xml><?xml version="1.0" encoding="utf-8"?>
<p:presentation xmlns:p="http://schemas.openxmlformats.org/presentationml/2006/main">
  <p:sldMasterIdLst>
    <p:sldMasterId xmlns:r="http://schemas.openxmlformats.org/officeDocument/2006/relationships" id="2147483648" r:id="R3b9d1447b3e14d51"/>
  </p:sldMasterIdLst>
  <p:notesMasterIdLst>
    <p:notesMasterId xmlns:r="http://schemas.openxmlformats.org/officeDocument/2006/relationships" r:id="R9d9bb4dbbf14497f"/>
  </p:notesMasterIdLst>
  <p:sldIdLst>
    <p:sldId xmlns:r="http://schemas.openxmlformats.org/officeDocument/2006/relationships" id="256" r:id="Rf0b5514171ed49a4"/>
    <p:sldId xmlns:r="http://schemas.openxmlformats.org/officeDocument/2006/relationships" id="257" r:id="Rc004555579fc4dd3"/>
    <p:sldId xmlns:r="http://schemas.openxmlformats.org/officeDocument/2006/relationships" id="258" r:id="R61c8b89140494842"/>
    <p:sldId xmlns:r="http://schemas.openxmlformats.org/officeDocument/2006/relationships" id="259" r:id="Re8170a5757ad4768"/>
    <p:sldId xmlns:r="http://schemas.openxmlformats.org/officeDocument/2006/relationships" id="260" r:id="R71d38f4d7f4240fb"/>
    <p:sldId xmlns:r="http://schemas.openxmlformats.org/officeDocument/2006/relationships" id="261" r:id="R31db66f8e9c34af0"/>
    <p:sldId xmlns:r="http://schemas.openxmlformats.org/officeDocument/2006/relationships" id="262" r:id="R9756b2a9898345a6"/>
    <p:sldId xmlns:r="http://schemas.openxmlformats.org/officeDocument/2006/relationships" id="263" r:id="Rb2aae42491214d1d"/>
    <p:sldId xmlns:r="http://schemas.openxmlformats.org/officeDocument/2006/relationships" id="264" r:id="R132633820cd7460b"/>
    <p:sldId xmlns:r="http://schemas.openxmlformats.org/officeDocument/2006/relationships" id="265" r:id="Rd6ec362fc6544cd8"/>
    <p:sldId xmlns:r="http://schemas.openxmlformats.org/officeDocument/2006/relationships" id="266" r:id="Rc90fe1cd29f24c8e"/>
    <p:sldId xmlns:r="http://schemas.openxmlformats.org/officeDocument/2006/relationships" id="267" r:id="R16cdada2cc234fb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cc3da20ef164018" /><Relationship Type="http://schemas.openxmlformats.org/officeDocument/2006/relationships/slideMaster" Target="/ppt/slideMasters/slideMaster1.xml" Id="R3b9d1447b3e14d51" /><Relationship Type="http://schemas.openxmlformats.org/officeDocument/2006/relationships/notesMaster" Target="/ppt/notesMasters/notesMaster1.xml" Id="R9d9bb4dbbf14497f" /><Relationship Type="http://schemas.openxmlformats.org/officeDocument/2006/relationships/presProps" Target="/ppt/presProps.xml" Id="R038be8964f0e4c60" /><Relationship Type="http://schemas.openxmlformats.org/officeDocument/2006/relationships/tableStyles" Target="/ppt/tableStyles.xml" Id="Re80ae4f3dc2246d6" /><Relationship Type="http://schemas.openxmlformats.org/officeDocument/2006/relationships/slide" Target="/ppt/slides/slide1.xml" Id="Rf0b5514171ed49a4" /><Relationship Type="http://schemas.openxmlformats.org/officeDocument/2006/relationships/slide" Target="/ppt/slides/slide2.xml" Id="Rc004555579fc4dd3" /><Relationship Type="http://schemas.openxmlformats.org/officeDocument/2006/relationships/slide" Target="/ppt/slides/slide3.xml" Id="R61c8b89140494842" /><Relationship Type="http://schemas.openxmlformats.org/officeDocument/2006/relationships/slide" Target="/ppt/slides/slide4.xml" Id="Re8170a5757ad4768" /><Relationship Type="http://schemas.openxmlformats.org/officeDocument/2006/relationships/slide" Target="/ppt/slides/slide5.xml" Id="R71d38f4d7f4240fb" /><Relationship Type="http://schemas.openxmlformats.org/officeDocument/2006/relationships/slide" Target="/ppt/slides/slide6.xml" Id="R31db66f8e9c34af0" /><Relationship Type="http://schemas.openxmlformats.org/officeDocument/2006/relationships/slide" Target="/ppt/slides/slide7.xml" Id="R9756b2a9898345a6" /><Relationship Type="http://schemas.openxmlformats.org/officeDocument/2006/relationships/slide" Target="/ppt/slides/slide8.xml" Id="Rb2aae42491214d1d" /><Relationship Type="http://schemas.openxmlformats.org/officeDocument/2006/relationships/slide" Target="/ppt/slides/slide9.xml" Id="R132633820cd7460b" /><Relationship Type="http://schemas.openxmlformats.org/officeDocument/2006/relationships/slide" Target="/ppt/slides/slide10.xml" Id="Rd6ec362fc6544cd8" /><Relationship Type="http://schemas.openxmlformats.org/officeDocument/2006/relationships/slide" Target="/ppt/slides/slide11.xml" Id="Rc90fe1cd29f24c8e" /><Relationship Type="http://schemas.openxmlformats.org/officeDocument/2006/relationships/slide" Target="/ppt/slides/slide12.xml" Id="R16cdada2cc234fb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8066783b65c4e8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d08b206efcd4611" /><Relationship Type="http://schemas.openxmlformats.org/officeDocument/2006/relationships/notesMaster" Target="/ppt/notesMasters/notesMaster1.xml" Id="R21514497223b4b97" /></Relationships>
</file>

<file path=ppt/notesSlides/_rels/notesSlide2.xml.rels>&#65279;<?xml version="1.0" encoding="utf-8"?><Relationships xmlns="http://schemas.openxmlformats.org/package/2006/relationships"><Relationship Type="http://schemas.openxmlformats.org/officeDocument/2006/relationships/slide" Target="/ppt/slides/slide2.xml" Id="R1e50cd0875fa4a68" /><Relationship Type="http://schemas.openxmlformats.org/officeDocument/2006/relationships/notesMaster" Target="/ppt/notesMasters/notesMaster1.xml" Id="R02d6303db69e4122" /></Relationships>
</file>

<file path=ppt/notesSlides/_rels/notesSlide3.xml.rels>&#65279;<?xml version="1.0" encoding="utf-8"?><Relationships xmlns="http://schemas.openxmlformats.org/package/2006/relationships"><Relationship Type="http://schemas.openxmlformats.org/officeDocument/2006/relationships/slide" Target="/ppt/slides/slide3.xml" Id="R6ab6bbd706e2413d" /><Relationship Type="http://schemas.openxmlformats.org/officeDocument/2006/relationships/notesMaster" Target="/ppt/notesMasters/notesMaster1.xml" Id="R2146d94e6cfb4a44" /></Relationships>
</file>

<file path=ppt/notesSlides/_rels/notesSlide4.xml.rels>&#65279;<?xml version="1.0" encoding="utf-8"?><Relationships xmlns="http://schemas.openxmlformats.org/package/2006/relationships"><Relationship Type="http://schemas.openxmlformats.org/officeDocument/2006/relationships/slide" Target="/ppt/slides/slide4.xml" Id="Recad0a9f2c6441c8" /><Relationship Type="http://schemas.openxmlformats.org/officeDocument/2006/relationships/notesMaster" Target="/ppt/notesMasters/notesMaster1.xml" Id="R7702226250374906" /></Relationships>
</file>

<file path=ppt/notesSlides/_rels/notesSlide5.xml.rels>&#65279;<?xml version="1.0" encoding="utf-8"?><Relationships xmlns="http://schemas.openxmlformats.org/package/2006/relationships"><Relationship Type="http://schemas.openxmlformats.org/officeDocument/2006/relationships/slide" Target="/ppt/slides/slide5.xml" Id="Rfcb7ea7fbca744f2" /><Relationship Type="http://schemas.openxmlformats.org/officeDocument/2006/relationships/notesMaster" Target="/ppt/notesMasters/notesMaster1.xml" Id="Rfef3eb96af0b48f6" /></Relationships>
</file>

<file path=ppt/notesSlides/_rels/notesSlide6.xml.rels>&#65279;<?xml version="1.0" encoding="utf-8"?><Relationships xmlns="http://schemas.openxmlformats.org/package/2006/relationships"><Relationship Type="http://schemas.openxmlformats.org/officeDocument/2006/relationships/slide" Target="/ppt/slides/slide6.xml" Id="R6c0da3e8445b4e36" /><Relationship Type="http://schemas.openxmlformats.org/officeDocument/2006/relationships/notesMaster" Target="/ppt/notesMasters/notesMaster1.xml" Id="Rf6798630bc4a4a58" /></Relationships>
</file>

<file path=ppt/notesSlides/_rels/notesSlide7.xml.rels>&#65279;<?xml version="1.0" encoding="utf-8"?><Relationships xmlns="http://schemas.openxmlformats.org/package/2006/relationships"><Relationship Type="http://schemas.openxmlformats.org/officeDocument/2006/relationships/slide" Target="/ppt/slides/slide7.xml" Id="Rdd400aa366314ca7" /><Relationship Type="http://schemas.openxmlformats.org/officeDocument/2006/relationships/notesMaster" Target="/ppt/notesMasters/notesMaster1.xml" Id="R1b3d1596b99c40cb" /></Relationships>
</file>

<file path=ppt/notesSlides/_rels/notesSlide8.xml.rels>&#65279;<?xml version="1.0" encoding="utf-8"?><Relationships xmlns="http://schemas.openxmlformats.org/package/2006/relationships"><Relationship Type="http://schemas.openxmlformats.org/officeDocument/2006/relationships/slide" Target="/ppt/slides/slide8.xml" Id="Rb21514e8d42b42f0" /><Relationship Type="http://schemas.openxmlformats.org/officeDocument/2006/relationships/notesMaster" Target="/ppt/notesMasters/notesMaster1.xml" Id="Rf7350ededfbc400e" /></Relationships>
</file>

<file path=ppt/notesSlides/_rels/notesSlide9.xml.rels>&#65279;<?xml version="1.0" encoding="utf-8"?><Relationships xmlns="http://schemas.openxmlformats.org/package/2006/relationships"><Relationship Type="http://schemas.openxmlformats.org/officeDocument/2006/relationships/slide" Target="/ppt/slides/slide9.xml" Id="R829d969b40624517" /><Relationship Type="http://schemas.openxmlformats.org/officeDocument/2006/relationships/notesMaster" Target="/ppt/notesMasters/notesMaster1.xml" Id="R237d33738d6a408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860a5a2fc174fda" /><Relationship Type="http://schemas.openxmlformats.org/officeDocument/2006/relationships/notesMaster" Target="/ppt/notesMasters/notesMaster1.xml" Id="R21eef74919854d7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bf07d6df7014212" /><Relationship Type="http://schemas.openxmlformats.org/officeDocument/2006/relationships/notesMaster" Target="/ppt/notesMasters/notesMaster1.xml" Id="R14e40226c80f48d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ff52a8489484d56" /><Relationship Type="http://schemas.openxmlformats.org/officeDocument/2006/relationships/notesMaster" Target="/ppt/notesMasters/notesMaster1.xml" Id="R9fd9514b1a2542c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Academic simulation for a proposed venture. Group names and roll numbers are supplied by the user and inserted exactly as provided.</a:t>
            </a:r>
          </a:p>
          <a:p xmlns:a="http://schemas.openxmlformats.org/drawingml/2006/main">
            <a:r>
              <a:t/>
            </a:r>
          </a:p>
          <a:p xmlns:a="http://schemas.openxmlformats.org/drawingml/2006/main">
            <a:r>
              <a:t>S01. Faculty Miniproject problem statements Option 3. Local source: Miniproject problem statements.docx. Accessed 12 October 2026. Option 3 visible numbered requirements 1 to 6; section 6 stops after fixed-cost examples rent and salaries. Its introduction and objectives also cover CVP, budgets, cash flow, working capital and feasibility. Use: Primary requirements source; never attribute other options to Option 3.</a:t>
            </a:r>
          </a:p>
          <a:p xmlns:a="http://schemas.openxmlformats.org/drawingml/2006/main">
            <a:r>
              <a:t/>
            </a:r>
          </a:p>
          <a:p xmlns:a="http://schemas.openxmlformats.org/drawingml/2006/main">
            <a:r>
              <a:t>S02. User project brief and hypothetical business assumptions. Local project brief. Accessed 12 October 2026. Prices, volumes, startup uses and cost assumptions supplied for a simulated proposed venture. Arithmetic corrected from 49920 to 48360 variable cost. Use: Canonical model drivers; hypothetical, not market quotations.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faculty Option 3 visible numbered requirements end during module 6, cost behaviour. Later detailed schedules follow the user brief and analogous options. No claim of faculty confirmation of those additional details is made. Academic assumptions are not actual business history.</a:t>
            </a:r>
          </a:p>
          <a:p xmlns:a="http://schemas.openxmlformats.org/drawingml/2006/main">
            <a:r>
              <a:t/>
            </a:r>
          </a:p>
          <a:p xmlns:a="http://schemas.openxmlformats.org/drawingml/2006/main">
            <a:r>
              <a:t>S01. Faculty Miniproject problem statements Option 3. Local source: Miniproject problem statements.docx. Accessed 12 October 2026. Option 3 visible numbered requirements 1 to 6; section 6 stops after fixed-cost examples rent and salaries. Its introduction and objectives also cover CVP, budgets, cash flow, working capital and feasibility. Use: Primary requirements source; never attribute other options to Option 3.</a:t>
            </a:r>
          </a:p>
          <a:p xmlns:a="http://schemas.openxmlformats.org/drawingml/2006/main">
            <a:r>
              <a:t/>
            </a:r>
          </a:p>
          <a:p xmlns:a="http://schemas.openxmlformats.org/drawingml/2006/main">
            <a:r>
              <a:t>S02. User project brief and hypothetical business assumptions. Local project brief. Accessed 12 October 2026. Prices, volumes, startup uses and cost assumptions supplied for a simulated proposed venture. Arithmetic corrected from 49920 to 48360 variable cost. Use: Canonical model drivers; hypothetical, not market quotations.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p>
          <a:p xmlns:a="http://schemas.openxmlformats.org/drawingml/2006/main">
            <a:r>
              <a:t/>
            </a:r>
          </a:p>
          <a:p xmlns:a="http://schemas.openxmlformats.org/drawingml/2006/main">
            <a:r>
              <a:t>S01. Faculty Miniproject problem statements Option 3. Local source: Miniproject problem statements.docx. Accessed 12 October 2026. Option 3 visible numbered requirements 1 to 6; section 6 stops after fixed-cost examples rent and salaries. Its introduction and objectives also cover CVP, budgets, cash flow, working capital and feasibility. Use: Primary requirements source; never attribute other options to Option 3.</a:t>
            </a:r>
          </a:p>
          <a:p xmlns:a="http://schemas.openxmlformats.org/drawingml/2006/main">
            <a:r>
              <a:t/>
            </a:r>
          </a:p>
          <a:p xmlns:a="http://schemas.openxmlformats.org/drawingml/2006/main">
            <a:r>
              <a:t>S02. User project brief and hypothetical business assumptions. Local project brief. Accessed 12 October 2026. Prices, volumes, startup uses and cost assumptions supplied for a simulated proposed venture. Arithmetic corrected from 49920 to 48360 variable cost. Use: Canonical model drivers; hypothetical, not market quotations.</a:t>
            </a:r>
          </a:p>
          <a:p xmlns:a="http://schemas.openxmlformats.org/drawingml/2006/main">
            <a:r>
              <a:t/>
            </a:r>
          </a:p>
          <a:p xmlns:a="http://schemas.openxmlformats.org/drawingml/2006/main">
            <a:r>
              <a:t>S03. Tata Consumer Products revised MRP rate sheet September 2025. https://www.tataconsumer.com/sites/g/files/gfwrlq316/files/2025-09/Revised_MRP_Final_20Sep25.pdf. Accessed 12 October 2026. Published rate sheet lists Tata Coffee Grand Classic 1kg HTS pack INR1246 after22 September2025, about INR1.246/g; 50g polypack INR156, INR3.12/g. Use: Historical pack-size benchmark only; not a current Pune supplier quote or model ingredient recipe.</a:t>
            </a:r>
          </a:p>
          <a:p xmlns:a="http://schemas.openxmlformats.org/drawingml/2006/main">
            <a:r>
              <a:t/>
            </a:r>
          </a:p>
          <a:p xmlns:a="http://schemas.openxmlformats.org/drawingml/2006/main">
            <a:r>
              <a:t>S04. Amul official milk shop. https://shop.amul.com/en/browse/milk. Accessed 12 October 2026. Official online listing displays Amul Moti long-life milk450mL pack24 at INR768, equivalent INR71.11/L; listing shown sold out. Use: Specific long-life retail pack benchmark only; not a fresh pouch or Pune wholesale quote.</a:t>
            </a:r>
          </a:p>
          <a:p xmlns:a="http://schemas.openxmlformats.org/drawingml/2006/main">
            <a:r>
              <a:t>These external pack benchmarks do not set modeled recipe costs.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p>
          <a:p xmlns:a="http://schemas.openxmlformats.org/drawingml/2006/main">
            <a:r>
              <a:t/>
            </a:r>
          </a:p>
          <a:p xmlns:a="http://schemas.openxmlformats.org/drawingml/2006/main">
            <a:r>
              <a:t>S01. Faculty Miniproject problem statements Option 3. Local source: Miniproject problem statements.docx. Accessed 12 October 2026. Option 3 visible numbered requirements 1 to 6; section 6 stops after fixed-cost examples rent and salaries. Its introduction and objectives also cover CVP, budgets, cash flow, working capital and feasibility. Use: Primary requirements source; never attribute other options to Option 3.</a:t>
            </a:r>
          </a:p>
          <a:p xmlns:a="http://schemas.openxmlformats.org/drawingml/2006/main">
            <a:r>
              <a:t/>
            </a:r>
          </a:p>
          <a:p xmlns:a="http://schemas.openxmlformats.org/drawingml/2006/main">
            <a:r>
              <a:t>S02. User project brief and hypothetical business assumptions. Local project brief. Accessed 12 October 2026. Prices, volumes, startup uses and cost assumptions supplied for a simulated proposed venture. Arithmetic corrected from 49920 to 48360 variable cost. Use: Canonical model drivers; hypothetical, not market quotations.</a:t>
            </a:r>
          </a:p>
          <a:p xmlns:a="http://schemas.openxmlformats.org/drawingml/2006/main">
            <a:r>
              <a:t/>
            </a:r>
          </a:p>
          <a:p xmlns:a="http://schemas.openxmlformats.org/drawingml/2006/main">
            <a:r>
              <a:t>S05. FSSAI revised turnover thresholds order13 March2026. https://www.fssai.gov.in/upload/advisories/2026/03/69b4054bb6cd6Order%20dated%2013thMarch2026_Revised%20Turnover%20threshold.pdf. Accessed 12 October 2026. Order effective1 April2026 revises registration turnover threshold to INR1.5crore, superseding earlier turnover criteria. Annualized modeled sales INR1357200 remain below this turnover threshold; final eligibility still requires checking business category. Use: Regulatory context, not legal clearance. INR8000 setup provision is an estimate for combined setup expenditure, not an official registration fee.</a:t>
            </a:r>
          </a:p>
          <a:p xmlns:a="http://schemas.openxmlformats.org/drawingml/2006/main">
            <a:r>
              <a:t>Current effective registration turnover threshold: INR 1.5 crore from 1 April 2026. INR 8,000 setup remains a hypothetical combined provision.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p>
          <a:p xmlns:a="http://schemas.openxmlformats.org/drawingml/2006/main">
            <a:r>
              <a:t/>
            </a:r>
          </a:p>
          <a:p xmlns:a="http://schemas.openxmlformats.org/drawingml/2006/main">
            <a:r>
              <a:t>S01. Faculty Miniproject problem statements Option 3. Local source: Miniproject problem statements.docx. Accessed 12 October 2026. Option 3 visible numbered requirements 1 to 6; section 6 stops after fixed-cost examples rent and salaries. Its introduction and objectives also cover CVP, budgets, cash flow, working capital and feasibility. Use: Primary requirements source; never attribute other options to Option 3.</a:t>
            </a:r>
          </a:p>
          <a:p xmlns:a="http://schemas.openxmlformats.org/drawingml/2006/main">
            <a:r>
              <a:t/>
            </a:r>
          </a:p>
          <a:p xmlns:a="http://schemas.openxmlformats.org/drawingml/2006/main">
            <a:r>
              <a:t>S02. User project brief and hypothetical business assumptions. Local project brief. Accessed 12 October 2026. Prices, volumes, startup uses and cost assumptions supplied for a simulated proposed venture. Arithmetic corrected from 49920 to 48360 variable cost. Use: Canonical model drivers; hypothetical, not market quotations.</a:t>
            </a:r>
          </a:p>
          <a:p xmlns:a="http://schemas.openxmlformats.org/drawingml/2006/main">
            <a:r>
              <a:t/>
            </a:r>
          </a:p>
          <a:p xmlns:a="http://schemas.openxmlformats.org/drawingml/2006/main">
            <a:r>
              <a:t>S07. TallyPrime official free educational mode overview. https://tallysolutions.com/accounting-software/free/. Accessed 12 October 2026. TallyPrime educational mode has transaction-date restrictions. Use: Import limitation context; no claim native company validated.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Production cost of sales = variable materials and packaging 48,360 + fixed direct labour 18,000 + production overhead 16,000 = 82,360. Gross profit = sales 113,100 - 82,360 = 30,740, or 27.18%. Deduct administration 6,000 and selling/distribution 5,000 to obtain recurring operating profit 19,740. Contribution = sales 113,100 - variable materials and packaging 48,360 = 64,740. Contribution excludes all 45,000 recurring fixed costs. Deduct startup 13,000 and interest 500 for net profit 6,240.</a:t>
            </a:r>
          </a:p>
          <a:p xmlns:a="http://schemas.openxmlformats.org/drawingml/2006/main">
            <a:r>
              <a:t/>
            </a:r>
          </a:p>
          <a:p xmlns:a="http://schemas.openxmlformats.org/drawingml/2006/main">
            <a:r>
              <a:t>S01. Faculty Miniproject problem statements Option 3. Local source: Miniproject problem statements.docx. Accessed 12 October 2026. Option 3 visible numbered requirements 1 to 6; section 6 stops after fixed-cost examples rent and salaries. Its introduction and objectives also cover CVP, budgets, cash flow, working capital and feasibility. Use: Primary requirements source; never attribute other options to Option 3.</a:t>
            </a:r>
          </a:p>
          <a:p xmlns:a="http://schemas.openxmlformats.org/drawingml/2006/main">
            <a:r>
              <a:t/>
            </a:r>
          </a:p>
          <a:p xmlns:a="http://schemas.openxmlformats.org/drawingml/2006/main">
            <a:r>
              <a:t>S02. User project brief and hypothetical business assumptions. Local project brief. Accessed 12 October 2026. Prices, volumes, startup uses and cost assumptions supplied for a simulated proposed venture. Arithmetic corrected from 49920 to 48360 variable cost. Use: Canonical model drivers; hypothetical, not market quotations.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p>
          <a:p xmlns:a="http://schemas.openxmlformats.org/drawingml/2006/main">
            <a:r>
              <a:t/>
            </a:r>
          </a:p>
          <a:p xmlns:a="http://schemas.openxmlformats.org/drawingml/2006/main">
            <a:r>
              <a:t>S01. Faculty Miniproject problem statements Option 3. Local source: Miniproject problem statements.docx. Accessed 12 October 2026. Option 3 visible numbered requirements 1 to 6; section 6 stops after fixed-cost examples rent and salaries. Its introduction and objectives also cover CVP, budgets, cash flow, working capital and feasibility. Use: Primary requirements source; never attribute other options to Option 3.</a:t>
            </a:r>
          </a:p>
          <a:p xmlns:a="http://schemas.openxmlformats.org/drawingml/2006/main">
            <a:r>
              <a:t/>
            </a:r>
          </a:p>
          <a:p xmlns:a="http://schemas.openxmlformats.org/drawingml/2006/main">
            <a:r>
              <a:t>S02. User project brief and hypothetical business assumptions. Local project brief. Accessed 12 October 2026. Prices, volumes, startup uses and cost assumptions supplied for a simulated proposed venture. Arithmetic corrected from 49920 to 48360 variable cost. Use: Canonical model drivers; hypothetical, not market quotations.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p>
          <a:p xmlns:a="http://schemas.openxmlformats.org/drawingml/2006/main">
            <a:r>
              <a:t/>
            </a:r>
          </a:p>
          <a:p xmlns:a="http://schemas.openxmlformats.org/drawingml/2006/main">
            <a:r>
              <a:t>S01. Faculty Miniproject problem statements Option 3. Local source: Miniproject problem statements.docx. Accessed 12 October 2026. Option 3 visible numbered requirements 1 to 6; section 6 stops after fixed-cost examples rent and salaries. Its introduction and objectives also cover CVP, budgets, cash flow, working capital and feasibility. Use: Primary requirements source; never attribute other options to Option 3.</a:t>
            </a:r>
          </a:p>
          <a:p xmlns:a="http://schemas.openxmlformats.org/drawingml/2006/main">
            <a:r>
              <a:t/>
            </a:r>
          </a:p>
          <a:p xmlns:a="http://schemas.openxmlformats.org/drawingml/2006/main">
            <a:r>
              <a:t>S02. User project brief and hypothetical business assumptions. Local project brief. Accessed 12 October 2026. Prices, volumes, startup uses and cost assumptions supplied for a simulated proposed venture. Arithmetic corrected from 49920 to 48360 variable cost. Use: Canonical model drivers; hypothetical, not market quotations.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December normalized budget assumes 80% cash sales and 20% credit. New December credit sales of INR 22,620 remain uncollected at month end. The budget collects November opening receivables of INR 2,854. This working-capital policy explains the difference between budget accrual profit and cash movement.</a:t>
            </a:r>
          </a:p>
          <a:p xmlns:a="http://schemas.openxmlformats.org/drawingml/2006/main">
            <a:r>
              <a:t/>
            </a:r>
          </a:p>
          <a:p xmlns:a="http://schemas.openxmlformats.org/drawingml/2006/main">
            <a:r>
              <a:t>S01. Faculty Miniproject problem statements Option 3. Local source: Miniproject problem statements.docx. Accessed 12 October 2026. Option 3 visible numbered requirements 1 to 6; section 6 stops after fixed-cost examples rent and salaries. Its introduction and objectives also cover CVP, budgets, cash flow, working capital and feasibility. Use: Primary requirements source; never attribute other options to Option 3.</a:t>
            </a:r>
          </a:p>
          <a:p xmlns:a="http://schemas.openxmlformats.org/drawingml/2006/main">
            <a:r>
              <a:t/>
            </a:r>
          </a:p>
          <a:p xmlns:a="http://schemas.openxmlformats.org/drawingml/2006/main">
            <a:r>
              <a:t>S02. User project brief and hypothetical business assumptions. Local project brief. Accessed 12 October 2026. Prices, volumes, startup uses and cost assumptions supplied for a simulated proposed venture. Arithmetic corrected from 49920 to 48360 variable cost. Use: Canonical model drivers; hypothetical, not market quotations.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native Google Sheets source is https://docs.google.com/spreadsheets/d/1TLnmfTg8hC6NmgZMos4DFeV-UUf2R_VzGBwROaTfJD0/edit. The connected Looker Studio report is https://datastudio.google.com/reporting/870b25d0-f0b4-4a7b-b8aa-e79f829814c6/page/nc8AG/edit. Both Dashboard_Data and the one-row Month_KPIs source are connected. Verified full-month cards show net sales INR 113,100, allocated expense INR 106,860, pre-tax profit INR 6,240, weighted net margin 5.52%, variable cost INR 48,360, contribution INR 64,740 and fixed cost INR 45,000. Company-wide cards show break-even INR 78,614.46, margin of safety INR 34,485.54, cash/bank INR 39,746, current ratio 1.30 and quick ratio 0.80. December FORECAST profit is INR 19,250 and closing cash INR 48,870. All five charts were inspected in the real editor: Product profitability uses SUM revenue, variable cost, contribution and pre-tax profit; the dated trend uses SUM revenue, allocated expense and allocated pre-tax profit; revenue and contribution pies use Product and their respective SUM measures. The former Record Count bar now compares Product-level budget and simulated revenue. November has zero variance because the scenario was constructed at its budget assumptions, not because observed trading met a target. Tea and 15–20 November filter tests reconcile with the source, while monthly CVP/liquidity/forecast cards remain company-wide. The final view is restored to all products and 1–30 November. Card and chart positions were preserved; only fields, labels and native titles changed. Genuine application captures document setup and controls. The native Looker Studio PDF renders all charts and was visually checked; the in-app browser leaves chart iframe areas blank, so its captures are not claimed as proof of chart rendering. Earlier user capture 115 retains its original provenance. See the final dashboard guide, audit and screenshot index for exact evidence. This proposed venture and November records are hypothetical and simulated; daily allocated profit is not daily cash flow.</a:t>
            </a:r>
          </a:p>
          <a:p xmlns:a="http://schemas.openxmlformats.org/drawingml/2006/main">
            <a:r>
              <a:t/>
            </a:r>
          </a:p>
          <a:p xmlns:a="http://schemas.openxmlformats.org/drawingml/2006/main">
            <a:r>
              <a:t>S01. Faculty Miniproject problem statements Option 3. Local source: Miniproject problem statements.docx. Accessed 12 October 2026. Option 3 visible numbered requirements 1 to 6; section 6 stops after fixed-cost examples rent and salaries. Its introduction and objectives also cover CVP, budgets, cash flow, working capital and feasibility. Use: Primary requirements source; never attribute other options to Option 3.</a:t>
            </a:r>
          </a:p>
          <a:p xmlns:a="http://schemas.openxmlformats.org/drawingml/2006/main">
            <a:r>
              <a:t/>
            </a:r>
          </a:p>
          <a:p xmlns:a="http://schemas.openxmlformats.org/drawingml/2006/main">
            <a:r>
              <a:t>S02. User project brief and hypothetical business assumptions. Local project brief. Accessed 12 October 2026. Prices, volumes, startup uses and cost assumptions supplied for a simulated proposed venture. Arithmetic corrected from 49920 to 48360 variable cost. Use: Canonical model drivers; hypothetical, not market quotations.</a:t>
            </a:r>
          </a:p>
          <a:p xmlns:a="http://schemas.openxmlformats.org/drawingml/2006/main">
            <a:r>
              <a:t/>
            </a:r>
          </a:p>
          <a:p xmlns:a="http://schemas.openxmlformats.org/drawingml/2006/main">
            <a:r>
              <a:t>S06. Google Cloud Looker Studio Google Sheets connector documentation. https://cloud.google.com/looker/docs/studio/connect-to-google-sheets. Accessed 12 October 2026. Connector connects to one worksheet per data source; sign in, select spreadsheet and worksheet, then connect. Use: Dashboard setup and data-grain design.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p>
          <a:p xmlns:a="http://schemas.openxmlformats.org/drawingml/2006/main">
            <a:r>
              <a:t/>
            </a:r>
          </a:p>
          <a:p xmlns:a="http://schemas.openxmlformats.org/drawingml/2006/main">
            <a:r>
              <a:t>S01. Faculty Miniproject problem statements Option 3. Local source: Miniproject problem statements.docx. Accessed 12 October 2026. Option 3 visible numbered requirements 1 to 6; section 6 stops after fixed-cost examples rent and salaries. Its introduction and objectives also cover CVP, budgets, cash flow, working capital and feasibility. Use: Primary requirements source; never attribute other options to Option 3.</a:t>
            </a:r>
          </a:p>
          <a:p xmlns:a="http://schemas.openxmlformats.org/drawingml/2006/main">
            <a:r>
              <a:t/>
            </a:r>
          </a:p>
          <a:p xmlns:a="http://schemas.openxmlformats.org/drawingml/2006/main">
            <a:r>
              <a:t>S02. User project brief and hypothetical business assumptions. Local project brief. Accessed 12 October 2026. Prices, volumes, startup uses and cost assumptions supplied for a simulated proposed venture. Arithmetic corrected from 49920 to 48360 variable cost. Use: Canonical model drivers; hypothetical, not market quotations.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S01. Faculty Miniproject problem statements Option 3. Local source: Miniproject problem statements.docx. Accessed 12 October 2026. Option 3 visible numbered requirements 1 to 6; section 6 stops after fixed-cost examples rent and salaries. Its introduction and objectives also cover CVP, budgets, cash flow, working capital and feasibility. Use: Primary requirements source; never attribute other options to Option 3.</a:t>
            </a:r>
          </a:p>
          <a:p xmlns:a="http://schemas.openxmlformats.org/drawingml/2006/main">
            <a:r>
              <a:t/>
            </a:r>
          </a:p>
          <a:p xmlns:a="http://schemas.openxmlformats.org/drawingml/2006/main">
            <a:r>
              <a:t>S02. User project brief and hypothetical business assumptions. Local project brief. Accessed 12 October 2026. Prices, volumes, startup uses and cost assumptions supplied for a simulated proposed venture. Arithmetic corrected from 49920 to 48360 variable cost. Use: Canonical model drivers; hypothetical, not market quotations.</a:t>
            </a:r>
          </a:p>
          <a:p xmlns:a="http://schemas.openxmlformats.org/drawingml/2006/main">
            <a:r>
              <a:t/>
            </a:r>
          </a:p>
          <a:p xmlns:a="http://schemas.openxmlformats.org/drawingml/2006/main">
            <a:r>
              <a:t>S03. Tata Consumer Products revised MRP rate sheet September 2025. https://www.tataconsumer.com/sites/g/files/gfwrlq316/files/2025-09/Revised_MRP_Final_20Sep25.pdf. Accessed 12 October 2026. Published rate sheet lists Tata Coffee Grand Classic 1kg HTS pack INR1246 after22 September2025, about INR1.246/g; 50g polypack INR156, INR3.12/g. Use: Historical pack-size benchmark only; not a current Pune supplier quote or model ingredient recipe.</a:t>
            </a:r>
          </a:p>
          <a:p xmlns:a="http://schemas.openxmlformats.org/drawingml/2006/main">
            <a:r>
              <a:t/>
            </a:r>
          </a:p>
          <a:p xmlns:a="http://schemas.openxmlformats.org/drawingml/2006/main">
            <a:r>
              <a:t>S04. Amul official milk shop. https://shop.amul.com/en/browse/milk. Accessed 12 October 2026. Official online listing displays Amul Moti long-life milk450mL pack24 at INR768, equivalent INR71.11/L; listing shown sold out. Use: Specific long-life retail pack benchmark only; not a fresh pouch or Pune wholesale quote.</a:t>
            </a:r>
          </a:p>
          <a:p xmlns:a="http://schemas.openxmlformats.org/drawingml/2006/main">
            <a:r>
              <a:t/>
            </a:r>
          </a:p>
          <a:p xmlns:a="http://schemas.openxmlformats.org/drawingml/2006/main">
            <a:r>
              <a:t>S05. FSSAI revised turnover thresholds order13 March2026. https://www.fssai.gov.in/upload/advisories/2026/03/69b4054bb6cd6Order%20dated%2013thMarch2026_Revised%20Turnover%20threshold.pdf. Accessed 12 October 2026. Order effective1 April2026 revises registration turnover threshold to INR1.5crore, superseding earlier turnover criteria. Annualized modeled sales INR1357200 remain below this turnover threshold; final eligibility still requires checking business category. Use: Regulatory context, not legal clearance. INR8000 setup provision is an estimate for combined setup expenditure, not an official registration fee.</a:t>
            </a:r>
          </a:p>
          <a:p xmlns:a="http://schemas.openxmlformats.org/drawingml/2006/main">
            <a:r>
              <a:t/>
            </a:r>
          </a:p>
          <a:p xmlns:a="http://schemas.openxmlformats.org/drawingml/2006/main">
            <a:r>
              <a:t>S06. Google Cloud Looker Studio Google Sheets connector documentation. https://cloud.google.com/looker/docs/studio/connect-to-google-sheets. Accessed 12 October 2026. Connector connects to one worksheet per data source; sign in, select spreadsheet and worksheet, then connect. Use: Dashboard setup and data-grain design.</a:t>
            </a:r>
          </a:p>
          <a:p xmlns:a="http://schemas.openxmlformats.org/drawingml/2006/main">
            <a:r>
              <a:t/>
            </a:r>
          </a:p>
          <a:p xmlns:a="http://schemas.openxmlformats.org/drawingml/2006/main">
            <a:r>
              <a:t>S07. TallyPrime official free educational mode overview. https://tallysolutions.com/accounting-software/free/. Accessed 12 October 2026. TallyPrime educational mode has transaction-date restrictions. Use: Import limitation context; no claim native company validated.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258c5575fe847f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7fade00b8e84bbc"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accca026cabb4b1d"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019659d139f4467"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0c94e17149654a8f"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30d7ecd2609e4d7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9AED259-9429-40EA-B26A-182361EB2636}"/>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A1E8819B-0F37-4397-A551-222F9D61160E}"/>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6DDE5643-93FB-422C-91E6-69EA3C2209BA}"/>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FFC0D07-93DF-4AF6-B2B2-67A5E52D4FA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50778E4E-BD6F-46A0-9EAC-91734D9284DA}"/>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7B236E89-B563-435F-9D5F-7A9EABB1C0F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DA5630D-59E6-4FDF-B783-895FC620B08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69632C4A-1F9B-4A7B-A346-E5A2C401DB19}"/>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D336521-AC44-423F-85BB-86A4747AE0E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248355B-8E1E-4CD8-8C29-17A4F89D323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6b8b64b0e65497f" /><Relationship Type="http://schemas.openxmlformats.org/officeDocument/2006/relationships/slideLayout" Target="/ppt/slideLayouts/slideLayout1.xml" Id="R917abe97e6b44095" /><Relationship Type="http://schemas.openxmlformats.org/officeDocument/2006/relationships/slideLayout" Target="/ppt/slideLayouts/slideLayout2.xml" Id="R75124ed8de264e84" /><Relationship Type="http://schemas.openxmlformats.org/officeDocument/2006/relationships/slideLayout" Target="/ppt/slideLayouts/slideLayout3.xml" Id="R62c7b544727d4c10" /><Relationship Type="http://schemas.openxmlformats.org/officeDocument/2006/relationships/slideLayout" Target="/ppt/slideLayouts/slideLayout4.xml" Id="Rfcef9474036b49c0" /><Relationship Type="http://schemas.openxmlformats.org/officeDocument/2006/relationships/slideLayout" Target="/ppt/slideLayouts/slideLayout5.xml" Id="R9e32cf81846040df" /><Relationship Type="http://schemas.openxmlformats.org/officeDocument/2006/relationships/slideLayout" Target="/ppt/slideLayouts/slideLayout6.xml" Id="Rd1f375a3d10f438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17abe97e6b44095"/>
    <p:sldLayoutId xmlns:r="http://schemas.openxmlformats.org/officeDocument/2006/relationships" id="2147483650" r:id="R75124ed8de264e84"/>
    <p:sldLayoutId xmlns:r="http://schemas.openxmlformats.org/officeDocument/2006/relationships" id="2147483651" r:id="R62c7b544727d4c10"/>
    <p:sldLayoutId xmlns:r="http://schemas.openxmlformats.org/officeDocument/2006/relationships" id="2147483652" r:id="Rfcef9474036b49c0"/>
    <p:sldLayoutId xmlns:r="http://schemas.openxmlformats.org/officeDocument/2006/relationships" id="2147483653" r:id="R9e32cf81846040df"/>
    <p:sldLayoutId xmlns:r="http://schemas.openxmlformats.org/officeDocument/2006/relationships" id="2147483654" r:id="Rd1f375a3d10f438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df4d053ce3824923" /><Relationship Type="http://schemas.openxmlformats.org/officeDocument/2006/relationships/notesSlide" Target="/ppt/notesSlides/notesSlide1.xml" Id="R5666c7bb3b6f44a4"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bdbda44d78504ce3" /><Relationship Type="http://schemas.openxmlformats.org/officeDocument/2006/relationships/notesSlide" Target="/ppt/notesSlides/notesSlide2.xml" Id="R80886e34a3c04bc1"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4d1280e055724f2c" /><Relationship Type="http://schemas.openxmlformats.org/officeDocument/2006/relationships/notesSlide" Target="/ppt/notesSlides/notesSlide3.xml" Id="R28ca29e9ac72474b"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6b809d14821a49b3" /><Relationship Type="http://schemas.openxmlformats.org/officeDocument/2006/relationships/notesSlide" Target="/ppt/notesSlides/notesSlide4.xml" Id="Rb671b35593614ad8"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20ec9c947cf8484d" /><Relationship Type="http://schemas.openxmlformats.org/officeDocument/2006/relationships/notesSlide" Target="/ppt/notesSlides/notesSlide5.xml" Id="Rff751f6d98784076"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88f975fd59274c4d" /><Relationship Type="http://schemas.openxmlformats.org/officeDocument/2006/relationships/notesSlide" Target="/ppt/notesSlides/notesSlide6.xml" Id="Rbd5fdf276c2a4889"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6fffae340ded4c1c" /><Relationship Type="http://schemas.openxmlformats.org/officeDocument/2006/relationships/notesSlide" Target="/ppt/notesSlides/notesSlide7.xml" Id="Redbb8beb66c64cff"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c01441721d8e4a24" /><Relationship Type="http://schemas.openxmlformats.org/officeDocument/2006/relationships/notesSlide" Target="/ppt/notesSlides/notesSlide8.xml" Id="R5c6174535eec4605"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01c151bafd8a4295" /><Relationship Type="http://schemas.openxmlformats.org/officeDocument/2006/relationships/notesSlide" Target="/ppt/notesSlides/notesSlide9.xml" Id="Ra70b8027c1d740b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609d38fca6d64781" /><Relationship Type="http://schemas.openxmlformats.org/officeDocument/2006/relationships/hyperlink" Target="https://datastudio.google.com/reporting/870b25d0-f0b4-4a7b-b8aa-e79f829814c6/page/nc8AG/edit" TargetMode="External" Id="Rd4ed9e6ca49247f5" /><Relationship Type="http://schemas.openxmlformats.org/officeDocument/2006/relationships/notesSlide" Target="/ppt/notesSlides/notesSlide10.xml" Id="R8ca5dc8098b8458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c7a64a37a5c04e25" /><Relationship Type="http://schemas.openxmlformats.org/officeDocument/2006/relationships/notesSlide" Target="/ppt/notesSlides/notesSlide11.xml" Id="R90ff3726db2a49b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5293fda9d4ac44c2" /><Relationship Type="http://schemas.openxmlformats.org/officeDocument/2006/relationships/notesSlide" Target="/ppt/notesSlides/notesSlide12.xml" Id="R60e54a38aa244c9f" /></Relationships>
</file>

<file path=ppt/slides/slide1.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AC7E85E8-8EB2-4D63-8432-EC0FD89D00B8}"/>
              </a:ext>
            </a:extLst>
          </p:cNvPr>
          <p:cNvSpPr>
            <a:spLocks xmlns:a="http://schemas.openxmlformats.org/drawingml/2006/main" noGrp="1"/>
          </p:cNvSpPr>
          <p:nvPr/>
        </p:nvSpPr>
        <p:spPr>
          <a:xfrm xmlns:a="http://schemas.openxmlformats.org/drawingml/2006/main">
            <a:off x="609600" y="40005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1">
                <a:solidFill>
                  <a:srgbClr val="203D50"/>
                </a:solidFill>
                <a:latin typeface="Times New Roman"/>
                <a:ea typeface="Times New Roman"/>
                <a:cs typeface="Times New Roman"/>
              </a:defRPr>
            </a:defPPr>
          </a:lstStyle>
          <a:p xmlns:a="http://schemas.openxmlformats.org/drawingml/2006/main">
            <a:pPr>
              <a:defRPr sz="3150" b="1">
                <a:solidFill>
                  <a:srgbClr val="203D50"/>
                </a:solidFill>
                <a:latin typeface="Times New Roman"/>
                <a:ea typeface="Times New Roman"/>
                <a:cs typeface="Times New Roman"/>
              </a:defRPr>
            </a:pPr>
            <a:r>
              <a:rPr sz="3150" b="1">
                <a:solidFill>
                  <a:srgbClr val="203D50"/>
                </a:solidFill>
                <a:latin typeface="Times New Roman"/>
                <a:ea typeface="Times New Roman"/>
                <a:cs typeface="Times New Roman"/>
              </a:rPr>
              <a:t>Financial Feasibility and Profitability</a:t>
            </a:r>
          </a:p>
        </p:txBody>
      </p:sp>
      <p:sp>
        <p:nvSpPr>
          <p:cNvPr id="2" name="">
            <a:extLst xmlns:a="http://schemas.openxmlformats.org/drawingml/2006/main">
              <a:ext uri="{FF2B5EF4-FFF2-40B4-BE49-F238E27FC236}">
                <a16:creationId xmlns:a16="http://schemas.microsoft.com/office/drawing/2014/main" id="{DDD350DC-7D9E-4013-8167-816581E96CCD}"/>
              </a:ext>
            </a:extLst>
          </p:cNvPr>
          <p:cNvSpPr>
            <a:spLocks xmlns:a="http://schemas.openxmlformats.org/drawingml/2006/main" noGrp="1"/>
          </p:cNvSpPr>
          <p:nvPr/>
        </p:nvSpPr>
        <p:spPr>
          <a:xfrm xmlns:a="http://schemas.openxmlformats.org/drawingml/2006/main">
            <a:off x="609600" y="6419850"/>
            <a:ext cx="1000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53636A"/>
                </a:solidFill>
                <a:latin typeface="Times New Roman"/>
                <a:ea typeface="Times New Roman"/>
                <a:cs typeface="Times New Roman"/>
              </a:defRPr>
            </a:defPPr>
          </a:lstStyle>
          <a:p xmlns:a="http://schemas.openxmlformats.org/drawingml/2006/main">
            <a:pPr>
              <a:defRPr sz="1350" b="0">
                <a:solidFill>
                  <a:srgbClr val="53636A"/>
                </a:solidFill>
                <a:latin typeface="Times New Roman"/>
                <a:ea typeface="Times New Roman"/>
                <a:cs typeface="Times New Roman"/>
              </a:defRPr>
            </a:pPr>
            <a:r>
              <a:rPr sz="1350" b="0">
                <a:solidFill>
                  <a:srgbClr val="53636A"/>
                </a:solidFill>
                <a:latin typeface="Times New Roman"/>
                <a:ea typeface="Times New Roman"/>
                <a:cs typeface="Times New Roman"/>
              </a:rPr>
              <a:t>Campus Corner Café. Simulated academic case. November 2026.</a:t>
            </a:r>
          </a:p>
        </p:txBody>
      </p:sp>
      <p:sp>
        <p:nvSpPr>
          <p:cNvPr id="3" name="">
            <a:extLst xmlns:a="http://schemas.openxmlformats.org/drawingml/2006/main">
              <a:ext uri="{FF2B5EF4-FFF2-40B4-BE49-F238E27FC236}">
                <a16:creationId xmlns:a16="http://schemas.microsoft.com/office/drawing/2014/main" id="{081CDABC-325B-4BE2-A3F4-9CE7E6940687}"/>
              </a:ext>
            </a:extLst>
          </p:cNvPr>
          <p:cNvSpPr>
            <a:spLocks xmlns:a="http://schemas.openxmlformats.org/drawingml/2006/main" noGrp="1"/>
          </p:cNvSpPr>
          <p:nvPr/>
        </p:nvSpPr>
        <p:spPr>
          <a:xfrm xmlns:a="http://schemas.openxmlformats.org/drawingml/2006/main">
            <a:off x="11144250" y="6419850"/>
            <a:ext cx="4381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53636A"/>
                </a:solidFill>
                <a:latin typeface="Times New Roman"/>
                <a:ea typeface="Times New Roman"/>
                <a:cs typeface="Times New Roman"/>
              </a:defRPr>
            </a:defPPr>
          </a:lstStyle>
          <a:p xmlns:a="http://schemas.openxmlformats.org/drawingml/2006/main">
            <a:pPr>
              <a:defRPr sz="1350" b="0">
                <a:solidFill>
                  <a:srgbClr val="53636A"/>
                </a:solidFill>
                <a:latin typeface="Times New Roman"/>
                <a:ea typeface="Times New Roman"/>
                <a:cs typeface="Times New Roman"/>
              </a:defRPr>
            </a:pPr>
            <a:r>
              <a:rPr sz="1350" b="0">
                <a:solidFill>
                  <a:srgbClr val="53636A"/>
                </a:solidFill>
                <a:latin typeface="Times New Roman"/>
                <a:ea typeface="Times New Roman"/>
                <a:cs typeface="Times New Roman"/>
              </a:rPr>
              <a:t>01</a:t>
            </a:r>
          </a:p>
        </p:txBody>
      </p:sp>
      <p:sp>
        <p:nvSpPr>
          <p:cNvPr id="4" name="">
            <a:extLst xmlns:a="http://schemas.openxmlformats.org/drawingml/2006/main">
              <a:ext uri="{FF2B5EF4-FFF2-40B4-BE49-F238E27FC236}">
                <a16:creationId xmlns:a16="http://schemas.microsoft.com/office/drawing/2014/main" id="{698CE1F5-825D-4E9D-8948-9DDB3A2E0133}"/>
              </a:ext>
            </a:extLst>
          </p:cNvPr>
          <p:cNvSpPr>
            <a:spLocks xmlns:a="http://schemas.openxmlformats.org/drawingml/2006/main" noGrp="1"/>
          </p:cNvSpPr>
          <p:nvPr/>
        </p:nvSpPr>
        <p:spPr>
          <a:xfrm xmlns:a="http://schemas.openxmlformats.org/drawingml/2006/main">
            <a:off x="609600" y="11430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203D50"/>
                </a:solidFill>
                <a:latin typeface="Times New Roman"/>
                <a:ea typeface="Times New Roman"/>
                <a:cs typeface="Times New Roman"/>
              </a:defRPr>
            </a:defPPr>
          </a:lstStyle>
          <a:p xmlns:a="http://schemas.openxmlformats.org/drawingml/2006/main">
            <a:pPr>
              <a:defRPr sz="3300" b="1">
                <a:solidFill>
                  <a:srgbClr val="203D50"/>
                </a:solidFill>
                <a:latin typeface="Times New Roman"/>
                <a:ea typeface="Times New Roman"/>
                <a:cs typeface="Times New Roman"/>
              </a:defRPr>
            </a:pPr>
            <a:r>
              <a:rPr sz="3300" b="1">
                <a:solidFill>
                  <a:srgbClr val="203D50"/>
                </a:solidFill>
                <a:latin typeface="Times New Roman"/>
                <a:ea typeface="Times New Roman"/>
                <a:cs typeface="Times New Roman"/>
              </a:rPr>
              <a:t>Analysis of a Small Café Business</a:t>
            </a:r>
          </a:p>
        </p:txBody>
      </p:sp>
      <p:sp>
        <p:nvSpPr>
          <p:cNvPr id="5" name="">
            <a:extLst xmlns:a="http://schemas.openxmlformats.org/drawingml/2006/main">
              <a:ext uri="{FF2B5EF4-FFF2-40B4-BE49-F238E27FC236}">
                <a16:creationId xmlns:a16="http://schemas.microsoft.com/office/drawing/2014/main" id="{A6397A1D-AE13-4D18-8446-62110AD6A396}"/>
              </a:ext>
            </a:extLst>
          </p:cNvPr>
          <p:cNvSpPr>
            <a:spLocks xmlns:a="http://schemas.openxmlformats.org/drawingml/2006/main" noGrp="1"/>
          </p:cNvSpPr>
          <p:nvPr/>
        </p:nvSpPr>
        <p:spPr>
          <a:xfrm xmlns:a="http://schemas.openxmlformats.org/drawingml/2006/main">
            <a:off x="609600" y="2324100"/>
            <a:ext cx="109728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0">
                <a:solidFill>
                  <a:srgbClr val="203D50"/>
                </a:solidFill>
                <a:latin typeface="Times New Roman"/>
                <a:ea typeface="Times New Roman"/>
                <a:cs typeface="Times New Roman"/>
              </a:defRPr>
            </a:defPPr>
          </a:lstStyle>
          <a:p xmlns:a="http://schemas.openxmlformats.org/drawingml/2006/main">
            <a:pPr>
              <a:defRPr sz="2550" b="0">
                <a:solidFill>
                  <a:srgbClr val="203D50"/>
                </a:solidFill>
                <a:latin typeface="Times New Roman"/>
                <a:ea typeface="Times New Roman"/>
                <a:cs typeface="Times New Roman"/>
              </a:defRPr>
            </a:pPr>
            <a:r>
              <a:rPr sz="2550" b="0">
                <a:solidFill>
                  <a:srgbClr val="203D50"/>
                </a:solidFill>
                <a:latin typeface="Times New Roman"/>
                <a:ea typeface="Times New Roman"/>
                <a:cs typeface="Times New Roman"/>
              </a:rPr>
              <a:t>Campus Corner Café, Tathawade, Pune</a:t>
            </a:r>
          </a:p>
        </p:txBody>
      </p:sp>
      <p:sp>
        <p:nvSpPr>
          <p:cNvPr id="6" name="">
            <a:extLst xmlns:a="http://schemas.openxmlformats.org/drawingml/2006/main">
              <a:ext uri="{FF2B5EF4-FFF2-40B4-BE49-F238E27FC236}">
                <a16:creationId xmlns:a16="http://schemas.microsoft.com/office/drawing/2014/main" id="{E9E16DE4-61FE-461A-9EB5-5FAA1C442C7B}"/>
              </a:ext>
            </a:extLst>
          </p:cNvPr>
          <p:cNvSpPr>
            <a:spLocks xmlns:a="http://schemas.openxmlformats.org/drawingml/2006/main" noGrp="1"/>
          </p:cNvSpPr>
          <p:nvPr/>
        </p:nvSpPr>
        <p:spPr>
          <a:xfrm xmlns:a="http://schemas.openxmlformats.org/drawingml/2006/main">
            <a:off x="609600" y="3048000"/>
            <a:ext cx="109728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203D50"/>
                </a:solidFill>
                <a:latin typeface="Times New Roman"/>
                <a:ea typeface="Times New Roman"/>
                <a:cs typeface="Times New Roman"/>
              </a:defRPr>
            </a:defPPr>
          </a:lstStyle>
          <a:p xmlns:a="http://schemas.openxmlformats.org/drawingml/2006/main">
            <a:pPr>
              <a:defRPr sz="2250" b="0">
                <a:solidFill>
                  <a:srgbClr val="203D50"/>
                </a:solidFill>
                <a:latin typeface="Times New Roman"/>
                <a:ea typeface="Times New Roman"/>
                <a:cs typeface="Times New Roman"/>
              </a:defRPr>
            </a:pPr>
            <a:r>
              <a:rPr sz="2250" b="0">
                <a:solidFill>
                  <a:srgbClr val="203D50"/>
                </a:solidFill>
                <a:latin typeface="Times New Roman"/>
                <a:ea typeface="Times New Roman"/>
                <a:cs typeface="Times New Roman"/>
              </a:rPr>
              <a:t>Financial and Cost Accounting Group Mini Project</a:t>
            </a:r>
          </a:p>
        </p:txBody>
      </p:sp>
      <p:sp>
        <p:nvSpPr>
          <p:cNvPr id="7" name="">
            <a:extLst xmlns:a="http://schemas.openxmlformats.org/drawingml/2006/main">
              <a:ext uri="{FF2B5EF4-FFF2-40B4-BE49-F238E27FC236}">
                <a16:creationId xmlns:a16="http://schemas.microsoft.com/office/drawing/2014/main" id="{46025FAE-E3D7-4FA2-B828-64F7C9484C73}"/>
              </a:ext>
            </a:extLst>
          </p:cNvPr>
          <p:cNvSpPr>
            <a:spLocks xmlns:a="http://schemas.openxmlformats.org/drawingml/2006/main" noGrp="1"/>
          </p:cNvSpPr>
          <p:nvPr/>
        </p:nvSpPr>
        <p:spPr>
          <a:xfrm xmlns:a="http://schemas.openxmlformats.org/drawingml/2006/main">
            <a:off x="609600" y="3762375"/>
            <a:ext cx="109728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203D50"/>
                </a:solidFill>
                <a:latin typeface="Times New Roman"/>
                <a:ea typeface="Times New Roman"/>
                <a:cs typeface="Times New Roman"/>
              </a:defRPr>
            </a:defPPr>
          </a:lstStyle>
          <a:p xmlns:a="http://schemas.openxmlformats.org/drawingml/2006/main">
            <a:pPr>
              <a:defRPr sz="2100" b="0">
                <a:solidFill>
                  <a:srgbClr val="203D50"/>
                </a:solidFill>
                <a:latin typeface="Times New Roman"/>
                <a:ea typeface="Times New Roman"/>
                <a:cs typeface="Times New Roman"/>
              </a:defRPr>
            </a:pPr>
            <a:r>
              <a:rPr sz="2100" b="0">
                <a:solidFill>
                  <a:srgbClr val="203D50"/>
                </a:solidFill>
                <a:latin typeface="Times New Roman"/>
                <a:ea typeface="Times New Roman"/>
                <a:cs typeface="Times New Roman"/>
              </a:rPr>
              <a:t>First month: November 2026. Currency: INR.</a:t>
            </a:r>
          </a:p>
        </p:txBody>
      </p:sp>
      <p:sp>
        <p:nvSpPr>
          <p:cNvPr id="8" name="">
            <a:extLst xmlns:a="http://schemas.openxmlformats.org/drawingml/2006/main">
              <a:ext uri="{FF2B5EF4-FFF2-40B4-BE49-F238E27FC236}">
                <a16:creationId xmlns:a16="http://schemas.microsoft.com/office/drawing/2014/main" id="{79444AF8-A088-4BA4-9EA6-803F7E15DDBD}"/>
              </a:ext>
            </a:extLst>
          </p:cNvPr>
          <p:cNvSpPr>
            <a:spLocks xmlns:a="http://schemas.openxmlformats.org/drawingml/2006/main" noGrp="1"/>
          </p:cNvSpPr>
          <p:nvPr/>
        </p:nvSpPr>
        <p:spPr>
          <a:xfrm xmlns:a="http://schemas.openxmlformats.org/drawingml/2006/main">
            <a:off x="609600" y="4667250"/>
            <a:ext cx="109728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0">
                <a:solidFill>
                  <a:srgbClr val="203D50"/>
                </a:solidFill>
                <a:latin typeface="Times New Roman"/>
                <a:ea typeface="Times New Roman"/>
                <a:cs typeface="Times New Roman"/>
              </a:defRPr>
            </a:defPPr>
          </a:lstStyle>
          <a:p xmlns:a="http://schemas.openxmlformats.org/drawingml/2006/main">
            <a:pPr>
              <a:defRPr sz="1950" b="0">
                <a:solidFill>
                  <a:srgbClr val="203D50"/>
                </a:solidFill>
                <a:latin typeface="Times New Roman"/>
                <a:ea typeface="Times New Roman"/>
                <a:cs typeface="Times New Roman"/>
              </a:defRPr>
            </a:pPr>
            <a:r>
              <a:rPr sz="1950" b="0">
                <a:solidFill>
                  <a:srgbClr val="203D50"/>
                </a:solidFill>
                <a:latin typeface="Times New Roman"/>
                <a:ea typeface="Times New Roman"/>
                <a:cs typeface="Times New Roman"/>
              </a:rPr>
              <a:t>Atharv Chawadimani: RBT24CB004</a:t>
            </a:r>
          </a:p>
          <a:p xmlns:a="http://schemas.openxmlformats.org/drawingml/2006/main">
            <a:pPr>
              <a:defRPr sz="1950" b="0">
                <a:solidFill>
                  <a:srgbClr val="203D50"/>
                </a:solidFill>
                <a:latin typeface="Times New Roman"/>
                <a:ea typeface="Times New Roman"/>
                <a:cs typeface="Times New Roman"/>
              </a:defRPr>
            </a:pPr>
            <a:r>
              <a:rPr sz="1950" b="0">
                <a:solidFill>
                  <a:srgbClr val="203D50"/>
                </a:solidFill>
                <a:latin typeface="Times New Roman"/>
                <a:ea typeface="Times New Roman"/>
                <a:cs typeface="Times New Roman"/>
              </a:rPr>
              <a:t>Guari Gundawar: RBT24CB005</a:t>
            </a:r>
          </a:p>
          <a:p xmlns:a="http://schemas.openxmlformats.org/drawingml/2006/main">
            <a:pPr>
              <a:defRPr sz="1950" b="0">
                <a:solidFill>
                  <a:srgbClr val="203D50"/>
                </a:solidFill>
                <a:latin typeface="Times New Roman"/>
                <a:ea typeface="Times New Roman"/>
                <a:cs typeface="Times New Roman"/>
              </a:defRPr>
            </a:pPr>
            <a:r>
              <a:rPr sz="1950" b="0">
                <a:solidFill>
                  <a:srgbClr val="203D50"/>
                </a:solidFill>
                <a:latin typeface="Times New Roman"/>
                <a:ea typeface="Times New Roman"/>
                <a:cs typeface="Times New Roman"/>
              </a:rPr>
              <a:t>Kunal Patil: RBT24CB007</a:t>
            </a:r>
          </a:p>
        </p:txBody>
      </p:sp>
    </p:spTree>
    <p:extLst>
      <p:ext uri="{BB962C8B-B14F-4D97-AF65-F5344CB8AC3E}">
        <p14:creationId xmlns:p14="http://schemas.microsoft.com/office/powerpoint/2010/main" val="1734906026"/>
      </p:ext>
    </p:extLst>
  </p:cSld>
</p:sld>
</file>

<file path=ppt/slides/slide2.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B637AFE5-3BF4-4F26-BDCB-C65F0FF6C371}"/>
              </a:ext>
            </a:extLst>
          </p:cNvPr>
          <p:cNvSpPr>
            <a:spLocks xmlns:a="http://schemas.openxmlformats.org/drawingml/2006/main" noGrp="1"/>
          </p:cNvSpPr>
          <p:nvPr/>
        </p:nvSpPr>
        <p:spPr>
          <a:xfrm xmlns:a="http://schemas.openxmlformats.org/drawingml/2006/main">
            <a:off x="609600" y="40005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1">
                <a:solidFill>
                  <a:srgbClr val="203D50"/>
                </a:solidFill>
                <a:latin typeface="Times New Roman"/>
                <a:ea typeface="Times New Roman"/>
                <a:cs typeface="Times New Roman"/>
              </a:defRPr>
            </a:defPPr>
          </a:lstStyle>
          <a:p xmlns:a="http://schemas.openxmlformats.org/drawingml/2006/main">
            <a:pPr>
              <a:defRPr sz="3150" b="1">
                <a:solidFill>
                  <a:srgbClr val="203D50"/>
                </a:solidFill>
                <a:latin typeface="Times New Roman"/>
                <a:ea typeface="Times New Roman"/>
                <a:cs typeface="Times New Roman"/>
              </a:defRPr>
            </a:pPr>
            <a:r>
              <a:rPr sz="3150" b="1">
                <a:solidFill>
                  <a:srgbClr val="203D50"/>
                </a:solidFill>
                <a:latin typeface="Times New Roman"/>
                <a:ea typeface="Times New Roman"/>
                <a:cs typeface="Times New Roman"/>
              </a:rPr>
              <a:t>Problem, objectives and methodology</a:t>
            </a:r>
          </a:p>
        </p:txBody>
      </p:sp>
      <p:sp>
        <p:nvSpPr>
          <p:cNvPr id="2" name="">
            <a:extLst xmlns:a="http://schemas.openxmlformats.org/drawingml/2006/main">
              <a:ext uri="{FF2B5EF4-FFF2-40B4-BE49-F238E27FC236}">
                <a16:creationId xmlns:a16="http://schemas.microsoft.com/office/drawing/2014/main" id="{26AB9EE7-F920-4204-A756-79E6BA5F5560}"/>
              </a:ext>
            </a:extLst>
          </p:cNvPr>
          <p:cNvSpPr>
            <a:spLocks xmlns:a="http://schemas.openxmlformats.org/drawingml/2006/main" noGrp="1"/>
          </p:cNvSpPr>
          <p:nvPr/>
        </p:nvSpPr>
        <p:spPr>
          <a:xfrm xmlns:a="http://schemas.openxmlformats.org/drawingml/2006/main">
            <a:off x="609600" y="6419850"/>
            <a:ext cx="1000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53636A"/>
                </a:solidFill>
                <a:latin typeface="Times New Roman"/>
                <a:ea typeface="Times New Roman"/>
                <a:cs typeface="Times New Roman"/>
              </a:defRPr>
            </a:defPPr>
          </a:lstStyle>
          <a:p xmlns:a="http://schemas.openxmlformats.org/drawingml/2006/main">
            <a:pPr>
              <a:defRPr sz="1350" b="0">
                <a:solidFill>
                  <a:srgbClr val="53636A"/>
                </a:solidFill>
                <a:latin typeface="Times New Roman"/>
                <a:ea typeface="Times New Roman"/>
                <a:cs typeface="Times New Roman"/>
              </a:defRPr>
            </a:pPr>
            <a:r>
              <a:rPr sz="1350" b="0">
                <a:solidFill>
                  <a:srgbClr val="53636A"/>
                </a:solidFill>
                <a:latin typeface="Times New Roman"/>
                <a:ea typeface="Times New Roman"/>
                <a:cs typeface="Times New Roman"/>
              </a:rPr>
              <a:t>Campus Corner Café. Simulated academic case. November 2026.</a:t>
            </a:r>
          </a:p>
        </p:txBody>
      </p:sp>
      <p:sp>
        <p:nvSpPr>
          <p:cNvPr id="3" name="">
            <a:extLst xmlns:a="http://schemas.openxmlformats.org/drawingml/2006/main">
              <a:ext uri="{FF2B5EF4-FFF2-40B4-BE49-F238E27FC236}">
                <a16:creationId xmlns:a16="http://schemas.microsoft.com/office/drawing/2014/main" id="{C6AAC8FD-B1ED-496F-82D3-E663282EFE5B}"/>
              </a:ext>
            </a:extLst>
          </p:cNvPr>
          <p:cNvSpPr>
            <a:spLocks xmlns:a="http://schemas.openxmlformats.org/drawingml/2006/main" noGrp="1"/>
          </p:cNvSpPr>
          <p:nvPr/>
        </p:nvSpPr>
        <p:spPr>
          <a:xfrm xmlns:a="http://schemas.openxmlformats.org/drawingml/2006/main">
            <a:off x="11144250" y="6419850"/>
            <a:ext cx="4381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53636A"/>
                </a:solidFill>
                <a:latin typeface="Times New Roman"/>
                <a:ea typeface="Times New Roman"/>
                <a:cs typeface="Times New Roman"/>
              </a:defRPr>
            </a:defPPr>
          </a:lstStyle>
          <a:p xmlns:a="http://schemas.openxmlformats.org/drawingml/2006/main">
            <a:pPr>
              <a:defRPr sz="1350" b="0">
                <a:solidFill>
                  <a:srgbClr val="53636A"/>
                </a:solidFill>
                <a:latin typeface="Times New Roman"/>
                <a:ea typeface="Times New Roman"/>
                <a:cs typeface="Times New Roman"/>
              </a:defRPr>
            </a:pPr>
            <a:r>
              <a:rPr sz="1350" b="0">
                <a:solidFill>
                  <a:srgbClr val="53636A"/>
                </a:solidFill>
                <a:latin typeface="Times New Roman"/>
                <a:ea typeface="Times New Roman"/>
                <a:cs typeface="Times New Roman"/>
              </a:rPr>
              <a:t>02</a:t>
            </a:r>
          </a:p>
        </p:txBody>
      </p:sp>
      <p:sp>
        <p:nvSpPr>
          <p:cNvPr id="4" name="">
            <a:extLst xmlns:a="http://schemas.openxmlformats.org/drawingml/2006/main">
              <a:ext uri="{FF2B5EF4-FFF2-40B4-BE49-F238E27FC236}">
                <a16:creationId xmlns:a16="http://schemas.microsoft.com/office/drawing/2014/main" id="{C51470A0-A6D3-4B9E-AA2D-AA14626B4C1D}"/>
              </a:ext>
            </a:extLst>
          </p:cNvPr>
          <p:cNvSpPr>
            <a:spLocks xmlns:a="http://schemas.openxmlformats.org/drawingml/2006/main" noGrp="1"/>
          </p:cNvSpPr>
          <p:nvPr/>
        </p:nvSpPr>
        <p:spPr>
          <a:xfrm xmlns:a="http://schemas.openxmlformats.org/drawingml/2006/main">
            <a:off x="685800" y="1466850"/>
            <a:ext cx="108204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0">
                <a:solidFill>
                  <a:srgbClr val="203D50"/>
                </a:solidFill>
                <a:latin typeface="Times New Roman"/>
                <a:ea typeface="Times New Roman"/>
                <a:cs typeface="Times New Roman"/>
              </a:defRPr>
            </a:defPPr>
          </a:lstStyle>
          <a:p xmlns:a="http://schemas.openxmlformats.org/drawingml/2006/main">
            <a:pPr>
              <a:defRPr sz="2175" b="0">
                <a:solidFill>
                  <a:srgbClr val="203D50"/>
                </a:solidFill>
                <a:latin typeface="Times New Roman"/>
                <a:ea typeface="Times New Roman"/>
                <a:cs typeface="Times New Roman"/>
              </a:defRPr>
            </a:pPr>
            <a:r>
              <a:rPr sz="2175" b="0">
                <a:solidFill>
                  <a:srgbClr val="203D50"/>
                </a:solidFill>
                <a:latin typeface="Times New Roman"/>
                <a:ea typeface="Times New Roman"/>
                <a:cs typeface="Times New Roman"/>
              </a:rPr>
              <a:t>Assess whether a student café can cover costs and fund operations.</a:t>
            </a:r>
          </a:p>
        </p:txBody>
      </p:sp>
      <p:sp>
        <p:nvSpPr>
          <p:cNvPr id="5" name="">
            <a:extLst xmlns:a="http://schemas.openxmlformats.org/drawingml/2006/main">
              <a:ext uri="{FF2B5EF4-FFF2-40B4-BE49-F238E27FC236}">
                <a16:creationId xmlns:a16="http://schemas.microsoft.com/office/drawing/2014/main" id="{6A99137A-EE01-4D07-A056-2ABF9BD29BF3}"/>
              </a:ext>
            </a:extLst>
          </p:cNvPr>
          <p:cNvSpPr>
            <a:spLocks xmlns:a="http://schemas.openxmlformats.org/drawingml/2006/main" noGrp="1"/>
          </p:cNvSpPr>
          <p:nvPr/>
        </p:nvSpPr>
        <p:spPr>
          <a:xfrm xmlns:a="http://schemas.openxmlformats.org/drawingml/2006/main">
            <a:off x="685800" y="2190750"/>
            <a:ext cx="108204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0">
                <a:solidFill>
                  <a:srgbClr val="203D50"/>
                </a:solidFill>
                <a:latin typeface="Times New Roman"/>
                <a:ea typeface="Times New Roman"/>
                <a:cs typeface="Times New Roman"/>
              </a:defRPr>
            </a:defPPr>
          </a:lstStyle>
          <a:p xmlns:a="http://schemas.openxmlformats.org/drawingml/2006/main">
            <a:pPr>
              <a:defRPr sz="2175" b="0">
                <a:solidFill>
                  <a:srgbClr val="203D50"/>
                </a:solidFill>
                <a:latin typeface="Times New Roman"/>
                <a:ea typeface="Times New Roman"/>
                <a:cs typeface="Times New Roman"/>
              </a:defRPr>
            </a:pPr>
            <a:r>
              <a:rPr sz="2175" b="0">
                <a:solidFill>
                  <a:srgbClr val="203D50"/>
                </a:solidFill>
                <a:latin typeface="Times New Roman"/>
                <a:ea typeface="Times New Roman"/>
                <a:cs typeface="Times New Roman"/>
              </a:rPr>
              <a:t>Use one canonical dataset with 130 simulated transactions.</a:t>
            </a:r>
          </a:p>
        </p:txBody>
      </p:sp>
      <p:sp>
        <p:nvSpPr>
          <p:cNvPr id="6" name="">
            <a:extLst xmlns:a="http://schemas.openxmlformats.org/drawingml/2006/main">
              <a:ext uri="{FF2B5EF4-FFF2-40B4-BE49-F238E27FC236}">
                <a16:creationId xmlns:a16="http://schemas.microsoft.com/office/drawing/2014/main" id="{C791ADB4-3D4C-406F-B9C9-83794250D053}"/>
              </a:ext>
            </a:extLst>
          </p:cNvPr>
          <p:cNvSpPr>
            <a:spLocks xmlns:a="http://schemas.openxmlformats.org/drawingml/2006/main" noGrp="1"/>
          </p:cNvSpPr>
          <p:nvPr/>
        </p:nvSpPr>
        <p:spPr>
          <a:xfrm xmlns:a="http://schemas.openxmlformats.org/drawingml/2006/main">
            <a:off x="685800" y="2914650"/>
            <a:ext cx="108204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0">
                <a:solidFill>
                  <a:srgbClr val="203D50"/>
                </a:solidFill>
                <a:latin typeface="Times New Roman"/>
                <a:ea typeface="Times New Roman"/>
                <a:cs typeface="Times New Roman"/>
              </a:defRPr>
            </a:defPPr>
          </a:lstStyle>
          <a:p xmlns:a="http://schemas.openxmlformats.org/drawingml/2006/main">
            <a:pPr>
              <a:defRPr sz="2175" b="0">
                <a:solidFill>
                  <a:srgbClr val="203D50"/>
                </a:solidFill>
                <a:latin typeface="Times New Roman"/>
                <a:ea typeface="Times New Roman"/>
                <a:cs typeface="Times New Roman"/>
              </a:defRPr>
            </a:pPr>
            <a:r>
              <a:rPr sz="2175" b="0">
                <a:solidFill>
                  <a:srgbClr val="203D50"/>
                </a:solidFill>
                <a:latin typeface="Times New Roman"/>
                <a:ea typeface="Times New Roman"/>
                <a:cs typeface="Times New Roman"/>
              </a:rPr>
              <a:t>Trace transaction IDs through journal, ledger and trial balance.</a:t>
            </a:r>
          </a:p>
        </p:txBody>
      </p:sp>
      <p:sp>
        <p:nvSpPr>
          <p:cNvPr id="7" name="">
            <a:extLst xmlns:a="http://schemas.openxmlformats.org/drawingml/2006/main">
              <a:ext uri="{FF2B5EF4-FFF2-40B4-BE49-F238E27FC236}">
                <a16:creationId xmlns:a16="http://schemas.microsoft.com/office/drawing/2014/main" id="{05530BBF-5BF5-4F75-977C-D01C1E5187E4}"/>
              </a:ext>
            </a:extLst>
          </p:cNvPr>
          <p:cNvSpPr>
            <a:spLocks xmlns:a="http://schemas.openxmlformats.org/drawingml/2006/main" noGrp="1"/>
          </p:cNvSpPr>
          <p:nvPr/>
        </p:nvSpPr>
        <p:spPr>
          <a:xfrm xmlns:a="http://schemas.openxmlformats.org/drawingml/2006/main">
            <a:off x="685800" y="3638550"/>
            <a:ext cx="108204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0">
                <a:solidFill>
                  <a:srgbClr val="203D50"/>
                </a:solidFill>
                <a:latin typeface="Times New Roman"/>
                <a:ea typeface="Times New Roman"/>
                <a:cs typeface="Times New Roman"/>
              </a:defRPr>
            </a:defPPr>
          </a:lstStyle>
          <a:p xmlns:a="http://schemas.openxmlformats.org/drawingml/2006/main">
            <a:pPr>
              <a:defRPr sz="2175" b="0">
                <a:solidFill>
                  <a:srgbClr val="203D50"/>
                </a:solidFill>
                <a:latin typeface="Times New Roman"/>
                <a:ea typeface="Times New Roman"/>
                <a:cs typeface="Times New Roman"/>
              </a:defRPr>
            </a:pPr>
            <a:r>
              <a:rPr sz="2175" b="0">
                <a:solidFill>
                  <a:srgbClr val="203D50"/>
                </a:solidFill>
                <a:latin typeface="Times New Roman"/>
                <a:ea typeface="Times New Roman"/>
                <a:cs typeface="Times New Roman"/>
              </a:rPr>
              <a:t>Reconcile product cost sheets with accrual profit and cash flow.</a:t>
            </a:r>
          </a:p>
        </p:txBody>
      </p:sp>
      <p:sp>
        <p:nvSpPr>
          <p:cNvPr id="8" name="">
            <a:extLst xmlns:a="http://schemas.openxmlformats.org/drawingml/2006/main">
              <a:ext uri="{FF2B5EF4-FFF2-40B4-BE49-F238E27FC236}">
                <a16:creationId xmlns:a16="http://schemas.microsoft.com/office/drawing/2014/main" id="{07EA2404-C4C3-4D5E-B44A-BFC270CC331B}"/>
              </a:ext>
            </a:extLst>
          </p:cNvPr>
          <p:cNvSpPr>
            <a:spLocks xmlns:a="http://schemas.openxmlformats.org/drawingml/2006/main" noGrp="1"/>
          </p:cNvSpPr>
          <p:nvPr/>
        </p:nvSpPr>
        <p:spPr>
          <a:xfrm xmlns:a="http://schemas.openxmlformats.org/drawingml/2006/main">
            <a:off x="685800" y="4362450"/>
            <a:ext cx="108204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0">
                <a:solidFill>
                  <a:srgbClr val="203D50"/>
                </a:solidFill>
                <a:latin typeface="Times New Roman"/>
                <a:ea typeface="Times New Roman"/>
                <a:cs typeface="Times New Roman"/>
              </a:defRPr>
            </a:defPPr>
          </a:lstStyle>
          <a:p xmlns:a="http://schemas.openxmlformats.org/drawingml/2006/main">
            <a:pPr>
              <a:defRPr sz="2175" b="0">
                <a:solidFill>
                  <a:srgbClr val="203D50"/>
                </a:solidFill>
                <a:latin typeface="Times New Roman"/>
                <a:ea typeface="Times New Roman"/>
                <a:cs typeface="Times New Roman"/>
              </a:defRPr>
            </a:pPr>
            <a:r>
              <a:rPr sz="2175" b="0">
                <a:solidFill>
                  <a:srgbClr val="203D50"/>
                </a:solidFill>
                <a:latin typeface="Times New Roman"/>
                <a:ea typeface="Times New Roman"/>
                <a:cs typeface="Times New Roman"/>
              </a:rPr>
              <a:t>Separate hypothetical assumptions from external reference evidence.</a:t>
            </a:r>
          </a:p>
        </p:txBody>
      </p:sp>
    </p:spTree>
    <p:extLst>
      <p:ext uri="{BB962C8B-B14F-4D97-AF65-F5344CB8AC3E}">
        <p14:creationId xmlns:p14="http://schemas.microsoft.com/office/powerpoint/2010/main" val="1348994094"/>
      </p:ext>
    </p:extLst>
  </p:cSld>
</p:sld>
</file>

<file path=ppt/slides/slide3.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4CB521A6-BD33-4483-AAAD-60DC65753764}"/>
              </a:ext>
            </a:extLst>
          </p:cNvPr>
          <p:cNvSpPr>
            <a:spLocks xmlns:a="http://schemas.openxmlformats.org/drawingml/2006/main" noGrp="1"/>
          </p:cNvSpPr>
          <p:nvPr/>
        </p:nvSpPr>
        <p:spPr>
          <a:xfrm xmlns:a="http://schemas.openxmlformats.org/drawingml/2006/main">
            <a:off x="609600" y="40005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1">
                <a:solidFill>
                  <a:srgbClr val="203D50"/>
                </a:solidFill>
                <a:latin typeface="Times New Roman"/>
                <a:ea typeface="Times New Roman"/>
                <a:cs typeface="Times New Roman"/>
              </a:defRPr>
            </a:defPPr>
          </a:lstStyle>
          <a:p xmlns:a="http://schemas.openxmlformats.org/drawingml/2006/main">
            <a:pPr>
              <a:defRPr sz="3150" b="1">
                <a:solidFill>
                  <a:srgbClr val="203D50"/>
                </a:solidFill>
                <a:latin typeface="Times New Roman"/>
                <a:ea typeface="Times New Roman"/>
                <a:cs typeface="Times New Roman"/>
              </a:defRPr>
            </a:pPr>
            <a:r>
              <a:rPr sz="3150" b="1">
                <a:solidFill>
                  <a:srgbClr val="203D50"/>
                </a:solidFill>
                <a:latin typeface="Times New Roman"/>
                <a:ea typeface="Times New Roman"/>
                <a:cs typeface="Times New Roman"/>
              </a:rPr>
              <a:t>Business profile and sales assumptions</a:t>
            </a:r>
          </a:p>
        </p:txBody>
      </p:sp>
      <p:sp>
        <p:nvSpPr>
          <p:cNvPr id="2" name="">
            <a:extLst xmlns:a="http://schemas.openxmlformats.org/drawingml/2006/main">
              <a:ext uri="{FF2B5EF4-FFF2-40B4-BE49-F238E27FC236}">
                <a16:creationId xmlns:a16="http://schemas.microsoft.com/office/drawing/2014/main" id="{263EEE42-03FF-4A49-B054-A6119ADA5BE9}"/>
              </a:ext>
            </a:extLst>
          </p:cNvPr>
          <p:cNvSpPr>
            <a:spLocks xmlns:a="http://schemas.openxmlformats.org/drawingml/2006/main" noGrp="1"/>
          </p:cNvSpPr>
          <p:nvPr/>
        </p:nvSpPr>
        <p:spPr>
          <a:xfrm xmlns:a="http://schemas.openxmlformats.org/drawingml/2006/main">
            <a:off x="609600" y="6419850"/>
            <a:ext cx="1000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53636A"/>
                </a:solidFill>
                <a:latin typeface="Times New Roman"/>
                <a:ea typeface="Times New Roman"/>
                <a:cs typeface="Times New Roman"/>
              </a:defRPr>
            </a:defPPr>
          </a:lstStyle>
          <a:p xmlns:a="http://schemas.openxmlformats.org/drawingml/2006/main">
            <a:pPr>
              <a:defRPr sz="1350" b="0">
                <a:solidFill>
                  <a:srgbClr val="53636A"/>
                </a:solidFill>
                <a:latin typeface="Times New Roman"/>
                <a:ea typeface="Times New Roman"/>
                <a:cs typeface="Times New Roman"/>
              </a:defRPr>
            </a:pPr>
            <a:r>
              <a:rPr sz="1350" b="0">
                <a:solidFill>
                  <a:srgbClr val="53636A"/>
                </a:solidFill>
                <a:latin typeface="Times New Roman"/>
                <a:ea typeface="Times New Roman"/>
                <a:cs typeface="Times New Roman"/>
              </a:rPr>
              <a:t>Campus Corner Café. Simulated academic case. November 2026.</a:t>
            </a:r>
          </a:p>
        </p:txBody>
      </p:sp>
      <p:sp>
        <p:nvSpPr>
          <p:cNvPr id="3" name="">
            <a:extLst xmlns:a="http://schemas.openxmlformats.org/drawingml/2006/main">
              <a:ext uri="{FF2B5EF4-FFF2-40B4-BE49-F238E27FC236}">
                <a16:creationId xmlns:a16="http://schemas.microsoft.com/office/drawing/2014/main" id="{522424E1-E0A4-4F49-A3CC-226414873B77}"/>
              </a:ext>
            </a:extLst>
          </p:cNvPr>
          <p:cNvSpPr>
            <a:spLocks xmlns:a="http://schemas.openxmlformats.org/drawingml/2006/main" noGrp="1"/>
          </p:cNvSpPr>
          <p:nvPr/>
        </p:nvSpPr>
        <p:spPr>
          <a:xfrm xmlns:a="http://schemas.openxmlformats.org/drawingml/2006/main">
            <a:off x="11144250" y="6419850"/>
            <a:ext cx="4381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53636A"/>
                </a:solidFill>
                <a:latin typeface="Times New Roman"/>
                <a:ea typeface="Times New Roman"/>
                <a:cs typeface="Times New Roman"/>
              </a:defRPr>
            </a:defPPr>
          </a:lstStyle>
          <a:p xmlns:a="http://schemas.openxmlformats.org/drawingml/2006/main">
            <a:pPr>
              <a:defRPr sz="1350" b="0">
                <a:solidFill>
                  <a:srgbClr val="53636A"/>
                </a:solidFill>
                <a:latin typeface="Times New Roman"/>
                <a:ea typeface="Times New Roman"/>
                <a:cs typeface="Times New Roman"/>
              </a:defRPr>
            </a:pPr>
            <a:r>
              <a:rPr sz="1350" b="0">
                <a:solidFill>
                  <a:srgbClr val="53636A"/>
                </a:solidFill>
                <a:latin typeface="Times New Roman"/>
                <a:ea typeface="Times New Roman"/>
                <a:cs typeface="Times New Roman"/>
              </a:rPr>
              <a:t>03</a:t>
            </a:r>
          </a:p>
        </p:txBody>
      </p:sp>
      <p:graphicFrame>
        <p:nvGraphicFramePr>
          <p:cNvPr id="4" name="">
            <a:extLst xmlns:a="http://schemas.openxmlformats.org/drawingml/2006/main">
              <a:ext uri="{FF2B5EF4-FFF2-40B4-BE49-F238E27FC236}">
                <a16:creationId xmlns:a16="http://schemas.microsoft.com/office/drawing/2014/main" id="{78DEC4C6-149E-49C6-97F8-EAC34A7DF768}"/>
              </a:ext>
            </a:extLst>
          </p:cNvPr>
          <p:cNvGraphicFramePr/>
          <p:nvPr/>
        </p:nvGraphicFramePr>
        <p:xfrm>
          <a:off xmlns:a="http://schemas.openxmlformats.org/drawingml/2006/main" x="609600" y="1428750"/>
          <a:ext xmlns:a="http://schemas.openxmlformats.org/drawingml/2006/main" cx="10972800" cy="3143250"/>
        </p:xfrm>
        <a:graphic xmlns:a="http://schemas.openxmlformats.org/drawingml/2006/main">
          <a:graphicData uri="http://schemas.openxmlformats.org/drawingml/2006/table">
            <a:tbl>
              <a:tblPr/>
              <a:tblGrid>
                <a:gridCol w="2667000"/>
                <a:gridCol w="2000250"/>
                <a:gridCol w="2095500"/>
                <a:gridCol w="2095500"/>
                <a:gridCol w="2114550"/>
              </a:tblGrid>
              <a:tr h="628650">
                <a:tc>
                  <a:txBody>
                    <a:bodyPr/>
                    <a:lstStyle/>
                    <a:p>
                      <a:r>
                        <a:rPr sz="1950" b="1">
                          <a:solidFill>
                            <a:srgbClr val="203D50"/>
                          </a:solidFill>
                          <a:latin typeface="Times New Roman"/>
                          <a:ea typeface="Times New Roman"/>
                          <a:cs typeface="Times New Roman"/>
                        </a:rPr>
                        <a:t>Product</a:t>
                      </a:r>
                    </a:p>
                  </a:txBody>
                  <a:tcPr marL="91440" marR="91440" marT="45720" marB="45720">
                    <a:lnL w="9525">
                      <a:solidFill>
                        <a:srgbClr val="D6DFE4"/>
                      </a:solidFill>
                      <a:prstDash val="solid"/>
                    </a:lnL>
                    <a:lnR w="9525">
                      <a:solidFill>
                        <a:srgbClr val="D6DFE4"/>
                      </a:solidFill>
                      <a:prstDash val="solid"/>
                    </a:lnR>
                    <a:lnT w="9525">
                      <a:solidFill>
                        <a:srgbClr val="D6DFE4"/>
                      </a:solidFill>
                      <a:prstDash val="solid"/>
                    </a:lnT>
                    <a:lnB w="9525">
                      <a:solidFill>
                        <a:srgbClr val="D6DFE4"/>
                      </a:solidFill>
                      <a:prstDash val="solid"/>
                    </a:lnB>
                    <a:solidFill>
                      <a:srgbClr val="E5EDF1"/>
                    </a:solidFill>
                  </a:tcPr>
                </a:tc>
                <a:tc>
                  <a:txBody>
                    <a:bodyPr/>
                    <a:lstStyle/>
                    <a:p>
                      <a:r>
                        <a:rPr sz="1950" b="1">
                          <a:solidFill>
                            <a:srgbClr val="203D50"/>
                          </a:solidFill>
                          <a:latin typeface="Times New Roman"/>
                          <a:ea typeface="Times New Roman"/>
                          <a:cs typeface="Times New Roman"/>
                        </a:rPr>
                        <a:t>Price / unit</a:t>
                      </a:r>
                    </a:p>
                  </a:txBody>
                  <a:tcPr marL="91440" marR="91440" marT="45720" marB="45720">
                    <a:lnR w="9525">
                      <a:solidFill>
                        <a:srgbClr val="D6DFE4"/>
                      </a:solidFill>
                      <a:prstDash val="solid"/>
                    </a:lnR>
                    <a:lnT w="9525">
                      <a:solidFill>
                        <a:srgbClr val="D6DFE4"/>
                      </a:solidFill>
                      <a:prstDash val="solid"/>
                    </a:lnT>
                    <a:lnB w="9525">
                      <a:solidFill>
                        <a:srgbClr val="D6DFE4"/>
                      </a:solidFill>
                      <a:prstDash val="solid"/>
                    </a:lnB>
                    <a:solidFill>
                      <a:srgbClr val="E5EDF1"/>
                    </a:solidFill>
                  </a:tcPr>
                </a:tc>
                <a:tc>
                  <a:txBody>
                    <a:bodyPr/>
                    <a:lstStyle/>
                    <a:p>
                      <a:r>
                        <a:rPr sz="1950" b="1">
                          <a:solidFill>
                            <a:srgbClr val="203D50"/>
                          </a:solidFill>
                          <a:latin typeface="Times New Roman"/>
                          <a:ea typeface="Times New Roman"/>
                          <a:cs typeface="Times New Roman"/>
                        </a:rPr>
                        <a:t>Variable / unit</a:t>
                      </a:r>
                    </a:p>
                  </a:txBody>
                  <a:tcPr marL="91440" marR="91440" marT="45720" marB="45720">
                    <a:lnR w="9525">
                      <a:solidFill>
                        <a:srgbClr val="D6DFE4"/>
                      </a:solidFill>
                      <a:prstDash val="solid"/>
                    </a:lnR>
                    <a:lnT w="9525">
                      <a:solidFill>
                        <a:srgbClr val="D6DFE4"/>
                      </a:solidFill>
                      <a:prstDash val="solid"/>
                    </a:lnT>
                    <a:lnB w="9525">
                      <a:solidFill>
                        <a:srgbClr val="D6DFE4"/>
                      </a:solidFill>
                      <a:prstDash val="solid"/>
                    </a:lnB>
                    <a:solidFill>
                      <a:srgbClr val="E5EDF1"/>
                    </a:solidFill>
                  </a:tcPr>
                </a:tc>
                <a:tc>
                  <a:txBody>
                    <a:bodyPr/>
                    <a:lstStyle/>
                    <a:p>
                      <a:r>
                        <a:rPr sz="1950" b="1">
                          <a:solidFill>
                            <a:srgbClr val="203D50"/>
                          </a:solidFill>
                          <a:latin typeface="Times New Roman"/>
                          <a:ea typeface="Times New Roman"/>
                          <a:cs typeface="Times New Roman"/>
                        </a:rPr>
                        <a:t>Net units / day</a:t>
                      </a:r>
                    </a:p>
                  </a:txBody>
                  <a:tcPr marL="91440" marR="91440" marT="45720" marB="45720">
                    <a:lnR w="9525">
                      <a:solidFill>
                        <a:srgbClr val="D6DFE4"/>
                      </a:solidFill>
                      <a:prstDash val="solid"/>
                    </a:lnR>
                    <a:lnT w="9525">
                      <a:solidFill>
                        <a:srgbClr val="D6DFE4"/>
                      </a:solidFill>
                      <a:prstDash val="solid"/>
                    </a:lnT>
                    <a:lnB w="9525">
                      <a:solidFill>
                        <a:srgbClr val="D6DFE4"/>
                      </a:solidFill>
                      <a:prstDash val="solid"/>
                    </a:lnB>
                    <a:solidFill>
                      <a:srgbClr val="E5EDF1"/>
                    </a:solidFill>
                  </a:tcPr>
                </a:tc>
                <a:tc>
                  <a:txBody>
                    <a:bodyPr/>
                    <a:lstStyle/>
                    <a:p>
                      <a:r>
                        <a:rPr sz="1950" b="1">
                          <a:solidFill>
                            <a:srgbClr val="203D50"/>
                          </a:solidFill>
                          <a:latin typeface="Times New Roman"/>
                          <a:ea typeface="Times New Roman"/>
                          <a:cs typeface="Times New Roman"/>
                        </a:rPr>
                        <a:t>Monthly sales</a:t>
                      </a:r>
                    </a:p>
                  </a:txBody>
                  <a:tcPr marL="91440" marR="91440" marT="45720" marB="45720">
                    <a:lnR w="9525">
                      <a:solidFill>
                        <a:srgbClr val="D6DFE4"/>
                      </a:solidFill>
                      <a:prstDash val="solid"/>
                    </a:lnR>
                    <a:lnT w="9525">
                      <a:solidFill>
                        <a:srgbClr val="D6DFE4"/>
                      </a:solidFill>
                      <a:prstDash val="solid"/>
                    </a:lnT>
                    <a:lnB w="9525">
                      <a:solidFill>
                        <a:srgbClr val="D6DFE4"/>
                      </a:solidFill>
                      <a:prstDash val="solid"/>
                    </a:lnB>
                    <a:solidFill>
                      <a:srgbClr val="E5EDF1"/>
                    </a:solidFill>
                  </a:tcPr>
                </a:tc>
              </a:tr>
              <a:tr h="628650">
                <a:tc>
                  <a:txBody>
                    <a:bodyPr/>
                    <a:lstStyle/>
                    <a:p>
                      <a:r>
                        <a:rPr sz="1950" b="0">
                          <a:solidFill>
                            <a:srgbClr val="203D50"/>
                          </a:solidFill>
                          <a:latin typeface="Times New Roman"/>
                          <a:ea typeface="Times New Roman"/>
                          <a:cs typeface="Times New Roman"/>
                        </a:rPr>
                        <a:t>Tea</a:t>
                      </a:r>
                    </a:p>
                  </a:txBody>
                  <a:tcPr marL="91440" marR="91440" marT="45720" marB="45720">
                    <a:lnL w="9525">
                      <a:solidFill>
                        <a:srgbClr val="D6DFE4"/>
                      </a:solidFill>
                      <a:prstDash val="solid"/>
                    </a:lnL>
                    <a:lnR w="9525">
                      <a:solidFill>
                        <a:srgbClr val="D6DFE4"/>
                      </a:solidFill>
                      <a:prstDash val="solid"/>
                    </a:lnR>
                    <a:lnB w="9525">
                      <a:solidFill>
                        <a:srgbClr val="D6DFE4"/>
                      </a:solidFill>
                      <a:prstDash val="solid"/>
                    </a:lnB>
                    <a:solidFill>
                      <a:srgbClr val="FFFFFF"/>
                    </a:solidFill>
                  </a:tcPr>
                </a:tc>
                <a:tc>
                  <a:txBody>
                    <a:bodyPr/>
                    <a:lstStyle/>
                    <a:p>
                      <a:r>
                        <a:rPr sz="1950" b="0">
                          <a:solidFill>
                            <a:srgbClr val="203D50"/>
                          </a:solidFill>
                          <a:latin typeface="Times New Roman"/>
                          <a:ea typeface="Times New Roman"/>
                          <a:cs typeface="Times New Roman"/>
                        </a:rPr>
                        <a:t>15</a:t>
                      </a:r>
                    </a:p>
                  </a:txBody>
                  <a:tcPr marL="91440" marR="91440" marT="45720" marB="45720">
                    <a:lnR w="9525">
                      <a:solidFill>
                        <a:srgbClr val="D6DFE4"/>
                      </a:solidFill>
                      <a:prstDash val="solid"/>
                    </a:lnR>
                    <a:lnB w="9525">
                      <a:solidFill>
                        <a:srgbClr val="D6DFE4"/>
                      </a:solidFill>
                      <a:prstDash val="solid"/>
                    </a:lnB>
                    <a:solidFill>
                      <a:srgbClr val="FFFFFF"/>
                    </a:solidFill>
                  </a:tcPr>
                </a:tc>
                <a:tc>
                  <a:txBody>
                    <a:bodyPr/>
                    <a:lstStyle/>
                    <a:p>
                      <a:r>
                        <a:rPr sz="1950" b="0">
                          <a:solidFill>
                            <a:srgbClr val="203D50"/>
                          </a:solidFill>
                          <a:latin typeface="Times New Roman"/>
                          <a:ea typeface="Times New Roman"/>
                          <a:cs typeface="Times New Roman"/>
                        </a:rPr>
                        <a:t>6</a:t>
                      </a:r>
                    </a:p>
                  </a:txBody>
                  <a:tcPr marL="91440" marR="91440" marT="45720" marB="45720">
                    <a:lnR w="9525">
                      <a:solidFill>
                        <a:srgbClr val="D6DFE4"/>
                      </a:solidFill>
                      <a:prstDash val="solid"/>
                    </a:lnR>
                    <a:lnB w="9525">
                      <a:solidFill>
                        <a:srgbClr val="D6DFE4"/>
                      </a:solidFill>
                      <a:prstDash val="solid"/>
                    </a:lnB>
                    <a:solidFill>
                      <a:srgbClr val="FFFFFF"/>
                    </a:solidFill>
                  </a:tcPr>
                </a:tc>
                <a:tc>
                  <a:txBody>
                    <a:bodyPr/>
                    <a:lstStyle/>
                    <a:p>
                      <a:r>
                        <a:rPr sz="1950" b="0">
                          <a:solidFill>
                            <a:srgbClr val="203D50"/>
                          </a:solidFill>
                          <a:latin typeface="Times New Roman"/>
                          <a:ea typeface="Times New Roman"/>
                          <a:cs typeface="Times New Roman"/>
                        </a:rPr>
                        <a:t>80</a:t>
                      </a:r>
                    </a:p>
                  </a:txBody>
                  <a:tcPr marL="91440" marR="91440" marT="45720" marB="45720">
                    <a:lnR w="9525">
                      <a:solidFill>
                        <a:srgbClr val="D6DFE4"/>
                      </a:solidFill>
                      <a:prstDash val="solid"/>
                    </a:lnR>
                    <a:lnB w="9525">
                      <a:solidFill>
                        <a:srgbClr val="D6DFE4"/>
                      </a:solidFill>
                      <a:prstDash val="solid"/>
                    </a:lnB>
                    <a:solidFill>
                      <a:srgbClr val="FFFFFF"/>
                    </a:solidFill>
                  </a:tcPr>
                </a:tc>
                <a:tc>
                  <a:txBody>
                    <a:bodyPr/>
                    <a:lstStyle/>
                    <a:p>
                      <a:r>
                        <a:rPr sz="1950" b="0">
                          <a:solidFill>
                            <a:srgbClr val="203D50"/>
                          </a:solidFill>
                          <a:latin typeface="Times New Roman"/>
                          <a:ea typeface="Times New Roman"/>
                          <a:cs typeface="Times New Roman"/>
                        </a:rPr>
                        <a:t>31,200</a:t>
                      </a:r>
                    </a:p>
                  </a:txBody>
                  <a:tcPr marL="91440" marR="91440" marT="45720" marB="45720">
                    <a:lnR w="9525">
                      <a:solidFill>
                        <a:srgbClr val="D6DFE4"/>
                      </a:solidFill>
                      <a:prstDash val="solid"/>
                    </a:lnR>
                    <a:lnB w="9525">
                      <a:solidFill>
                        <a:srgbClr val="D6DFE4"/>
                      </a:solidFill>
                      <a:prstDash val="solid"/>
                    </a:lnB>
                    <a:solidFill>
                      <a:srgbClr val="FFFFFF"/>
                    </a:solidFill>
                  </a:tcPr>
                </a:tc>
              </a:tr>
              <a:tr h="628650">
                <a:tc>
                  <a:txBody>
                    <a:bodyPr/>
                    <a:lstStyle/>
                    <a:p>
                      <a:r>
                        <a:rPr sz="1950" b="0">
                          <a:solidFill>
                            <a:srgbClr val="203D50"/>
                          </a:solidFill>
                          <a:latin typeface="Times New Roman"/>
                          <a:ea typeface="Times New Roman"/>
                          <a:cs typeface="Times New Roman"/>
                        </a:rPr>
                        <a:t>Coffee</a:t>
                      </a:r>
                    </a:p>
                  </a:txBody>
                  <a:tcPr marL="91440" marR="91440" marT="45720" marB="45720">
                    <a:lnL w="9525">
                      <a:solidFill>
                        <a:srgbClr val="D6DFE4"/>
                      </a:solidFill>
                      <a:prstDash val="solid"/>
                    </a:lnL>
                    <a:lnR w="9525">
                      <a:solidFill>
                        <a:srgbClr val="D6DFE4"/>
                      </a:solidFill>
                      <a:prstDash val="solid"/>
                    </a:lnR>
                    <a:lnB w="9525">
                      <a:solidFill>
                        <a:srgbClr val="D6DFE4"/>
                      </a:solidFill>
                      <a:prstDash val="solid"/>
                    </a:lnB>
                    <a:solidFill>
                      <a:srgbClr val="F3F6F8"/>
                    </a:solidFill>
                  </a:tcPr>
                </a:tc>
                <a:tc>
                  <a:txBody>
                    <a:bodyPr/>
                    <a:lstStyle/>
                    <a:p>
                      <a:r>
                        <a:rPr sz="1950" b="0">
                          <a:solidFill>
                            <a:srgbClr val="203D50"/>
                          </a:solidFill>
                          <a:latin typeface="Times New Roman"/>
                          <a:ea typeface="Times New Roman"/>
                          <a:cs typeface="Times New Roman"/>
                        </a:rPr>
                        <a:t>30</a:t>
                      </a:r>
                    </a:p>
                  </a:txBody>
                  <a:tcPr marL="91440" marR="91440" marT="45720" marB="45720">
                    <a:lnR w="9525">
                      <a:solidFill>
                        <a:srgbClr val="D6DFE4"/>
                      </a:solidFill>
                      <a:prstDash val="solid"/>
                    </a:lnR>
                    <a:lnB w="9525">
                      <a:solidFill>
                        <a:srgbClr val="D6DFE4"/>
                      </a:solidFill>
                      <a:prstDash val="solid"/>
                    </a:lnB>
                    <a:solidFill>
                      <a:srgbClr val="F3F6F8"/>
                    </a:solidFill>
                  </a:tcPr>
                </a:tc>
                <a:tc>
                  <a:txBody>
                    <a:bodyPr/>
                    <a:lstStyle/>
                    <a:p>
                      <a:r>
                        <a:rPr sz="1950" b="0">
                          <a:solidFill>
                            <a:srgbClr val="203D50"/>
                          </a:solidFill>
                          <a:latin typeface="Times New Roman"/>
                          <a:ea typeface="Times New Roman"/>
                          <a:cs typeface="Times New Roman"/>
                        </a:rPr>
                        <a:t>12</a:t>
                      </a:r>
                    </a:p>
                  </a:txBody>
                  <a:tcPr marL="91440" marR="91440" marT="45720" marB="45720">
                    <a:lnR w="9525">
                      <a:solidFill>
                        <a:srgbClr val="D6DFE4"/>
                      </a:solidFill>
                      <a:prstDash val="solid"/>
                    </a:lnR>
                    <a:lnB w="9525">
                      <a:solidFill>
                        <a:srgbClr val="D6DFE4"/>
                      </a:solidFill>
                      <a:prstDash val="solid"/>
                    </a:lnB>
                    <a:solidFill>
                      <a:srgbClr val="F3F6F8"/>
                    </a:solidFill>
                  </a:tcPr>
                </a:tc>
                <a:tc>
                  <a:txBody>
                    <a:bodyPr/>
                    <a:lstStyle/>
                    <a:p>
                      <a:r>
                        <a:rPr sz="1950" b="0">
                          <a:solidFill>
                            <a:srgbClr val="203D50"/>
                          </a:solidFill>
                          <a:latin typeface="Times New Roman"/>
                          <a:ea typeface="Times New Roman"/>
                          <a:cs typeface="Times New Roman"/>
                        </a:rPr>
                        <a:t>45</a:t>
                      </a:r>
                    </a:p>
                  </a:txBody>
                  <a:tcPr marL="91440" marR="91440" marT="45720" marB="45720">
                    <a:lnR w="9525">
                      <a:solidFill>
                        <a:srgbClr val="D6DFE4"/>
                      </a:solidFill>
                      <a:prstDash val="solid"/>
                    </a:lnR>
                    <a:lnB w="9525">
                      <a:solidFill>
                        <a:srgbClr val="D6DFE4"/>
                      </a:solidFill>
                      <a:prstDash val="solid"/>
                    </a:lnB>
                    <a:solidFill>
                      <a:srgbClr val="F3F6F8"/>
                    </a:solidFill>
                  </a:tcPr>
                </a:tc>
                <a:tc>
                  <a:txBody>
                    <a:bodyPr/>
                    <a:lstStyle/>
                    <a:p>
                      <a:r>
                        <a:rPr sz="1950" b="0">
                          <a:solidFill>
                            <a:srgbClr val="203D50"/>
                          </a:solidFill>
                          <a:latin typeface="Times New Roman"/>
                          <a:ea typeface="Times New Roman"/>
                          <a:cs typeface="Times New Roman"/>
                        </a:rPr>
                        <a:t>35,100</a:t>
                      </a:r>
                    </a:p>
                  </a:txBody>
                  <a:tcPr marL="91440" marR="91440" marT="45720" marB="45720">
                    <a:lnR w="9525">
                      <a:solidFill>
                        <a:srgbClr val="D6DFE4"/>
                      </a:solidFill>
                      <a:prstDash val="solid"/>
                    </a:lnR>
                    <a:lnB w="9525">
                      <a:solidFill>
                        <a:srgbClr val="D6DFE4"/>
                      </a:solidFill>
                      <a:prstDash val="solid"/>
                    </a:lnB>
                    <a:solidFill>
                      <a:srgbClr val="F3F6F8"/>
                    </a:solidFill>
                  </a:tcPr>
                </a:tc>
              </a:tr>
              <a:tr h="628650">
                <a:tc>
                  <a:txBody>
                    <a:bodyPr/>
                    <a:lstStyle/>
                    <a:p>
                      <a:r>
                        <a:rPr sz="1950" b="0">
                          <a:solidFill>
                            <a:srgbClr val="203D50"/>
                          </a:solidFill>
                          <a:latin typeface="Times New Roman"/>
                          <a:ea typeface="Times New Roman"/>
                          <a:cs typeface="Times New Roman"/>
                        </a:rPr>
                        <a:t>Vegetable sandwich</a:t>
                      </a:r>
                    </a:p>
                  </a:txBody>
                  <a:tcPr marL="91440" marR="91440" marT="45720" marB="45720">
                    <a:lnL w="9525">
                      <a:solidFill>
                        <a:srgbClr val="D6DFE4"/>
                      </a:solidFill>
                      <a:prstDash val="solid"/>
                    </a:lnL>
                    <a:lnR w="9525">
                      <a:solidFill>
                        <a:srgbClr val="D6DFE4"/>
                      </a:solidFill>
                      <a:prstDash val="solid"/>
                    </a:lnR>
                    <a:lnB w="9525">
                      <a:solidFill>
                        <a:srgbClr val="D6DFE4"/>
                      </a:solidFill>
                      <a:prstDash val="solid"/>
                    </a:lnB>
                    <a:solidFill>
                      <a:srgbClr val="FFFFFF"/>
                    </a:solidFill>
                  </a:tcPr>
                </a:tc>
                <a:tc>
                  <a:txBody>
                    <a:bodyPr/>
                    <a:lstStyle/>
                    <a:p>
                      <a:r>
                        <a:rPr sz="1950" b="0">
                          <a:solidFill>
                            <a:srgbClr val="203D50"/>
                          </a:solidFill>
                          <a:latin typeface="Times New Roman"/>
                          <a:ea typeface="Times New Roman"/>
                          <a:cs typeface="Times New Roman"/>
                        </a:rPr>
                        <a:t>60</a:t>
                      </a:r>
                    </a:p>
                  </a:txBody>
                  <a:tcPr marL="91440" marR="91440" marT="45720" marB="45720">
                    <a:lnR w="9525">
                      <a:solidFill>
                        <a:srgbClr val="D6DFE4"/>
                      </a:solidFill>
                      <a:prstDash val="solid"/>
                    </a:lnR>
                    <a:lnB w="9525">
                      <a:solidFill>
                        <a:srgbClr val="D6DFE4"/>
                      </a:solidFill>
                      <a:prstDash val="solid"/>
                    </a:lnB>
                    <a:solidFill>
                      <a:srgbClr val="FFFFFF"/>
                    </a:solidFill>
                  </a:tcPr>
                </a:tc>
                <a:tc>
                  <a:txBody>
                    <a:bodyPr/>
                    <a:lstStyle/>
                    <a:p>
                      <a:r>
                        <a:rPr sz="1950" b="0">
                          <a:solidFill>
                            <a:srgbClr val="203D50"/>
                          </a:solidFill>
                          <a:latin typeface="Times New Roman"/>
                          <a:ea typeface="Times New Roman"/>
                          <a:cs typeface="Times New Roman"/>
                        </a:rPr>
                        <a:t>28</a:t>
                      </a:r>
                    </a:p>
                  </a:txBody>
                  <a:tcPr marL="91440" marR="91440" marT="45720" marB="45720">
                    <a:lnR w="9525">
                      <a:solidFill>
                        <a:srgbClr val="D6DFE4"/>
                      </a:solidFill>
                      <a:prstDash val="solid"/>
                    </a:lnR>
                    <a:lnB w="9525">
                      <a:solidFill>
                        <a:srgbClr val="D6DFE4"/>
                      </a:solidFill>
                      <a:prstDash val="solid"/>
                    </a:lnB>
                    <a:solidFill>
                      <a:srgbClr val="FFFFFF"/>
                    </a:solidFill>
                  </a:tcPr>
                </a:tc>
                <a:tc>
                  <a:txBody>
                    <a:bodyPr/>
                    <a:lstStyle/>
                    <a:p>
                      <a:r>
                        <a:rPr sz="1950" b="0">
                          <a:solidFill>
                            <a:srgbClr val="203D50"/>
                          </a:solidFill>
                          <a:latin typeface="Times New Roman"/>
                          <a:ea typeface="Times New Roman"/>
                          <a:cs typeface="Times New Roman"/>
                        </a:rPr>
                        <a:t>30</a:t>
                      </a:r>
                    </a:p>
                  </a:txBody>
                  <a:tcPr marL="91440" marR="91440" marT="45720" marB="45720">
                    <a:lnR w="9525">
                      <a:solidFill>
                        <a:srgbClr val="D6DFE4"/>
                      </a:solidFill>
                      <a:prstDash val="solid"/>
                    </a:lnR>
                    <a:lnB w="9525">
                      <a:solidFill>
                        <a:srgbClr val="D6DFE4"/>
                      </a:solidFill>
                      <a:prstDash val="solid"/>
                    </a:lnB>
                    <a:solidFill>
                      <a:srgbClr val="FFFFFF"/>
                    </a:solidFill>
                  </a:tcPr>
                </a:tc>
                <a:tc>
                  <a:txBody>
                    <a:bodyPr/>
                    <a:lstStyle/>
                    <a:p>
                      <a:r>
                        <a:rPr sz="1950" b="0">
                          <a:solidFill>
                            <a:srgbClr val="203D50"/>
                          </a:solidFill>
                          <a:latin typeface="Times New Roman"/>
                          <a:ea typeface="Times New Roman"/>
                          <a:cs typeface="Times New Roman"/>
                        </a:rPr>
                        <a:t>46,800</a:t>
                      </a:r>
                    </a:p>
                  </a:txBody>
                  <a:tcPr marL="91440" marR="91440" marT="45720" marB="45720">
                    <a:lnR w="9525">
                      <a:solidFill>
                        <a:srgbClr val="D6DFE4"/>
                      </a:solidFill>
                      <a:prstDash val="solid"/>
                    </a:lnR>
                    <a:lnB w="9525">
                      <a:solidFill>
                        <a:srgbClr val="D6DFE4"/>
                      </a:solidFill>
                      <a:prstDash val="solid"/>
                    </a:lnB>
                    <a:solidFill>
                      <a:srgbClr val="FFFFFF"/>
                    </a:solidFill>
                  </a:tcPr>
                </a:tc>
              </a:tr>
              <a:tr h="628650">
                <a:tc>
                  <a:txBody>
                    <a:bodyPr/>
                    <a:lstStyle/>
                    <a:p>
                      <a:r>
                        <a:rPr sz="1950" b="0">
                          <a:solidFill>
                            <a:srgbClr val="203D50"/>
                          </a:solidFill>
                          <a:latin typeface="Times New Roman"/>
                          <a:ea typeface="Times New Roman"/>
                          <a:cs typeface="Times New Roman"/>
                        </a:rPr>
                        <a:t>Total</a:t>
                      </a:r>
                    </a:p>
                  </a:txBody>
                  <a:tcPr marL="91440" marR="91440" marT="45720" marB="45720">
                    <a:lnL w="9525">
                      <a:solidFill>
                        <a:srgbClr val="D6DFE4"/>
                      </a:solidFill>
                      <a:prstDash val="solid"/>
                    </a:lnL>
                    <a:lnR w="9525">
                      <a:solidFill>
                        <a:srgbClr val="D6DFE4"/>
                      </a:solidFill>
                      <a:prstDash val="solid"/>
                    </a:lnR>
                    <a:lnB w="9525">
                      <a:solidFill>
                        <a:srgbClr val="D6DFE4"/>
                      </a:solidFill>
                      <a:prstDash val="solid"/>
                    </a:lnB>
                    <a:solidFill>
                      <a:srgbClr val="F3F6F8"/>
                    </a:solidFill>
                  </a:tcPr>
                </a:tc>
                <a:tc>
                  <a:txBody>
                    <a:bodyPr/>
                    <a:lstStyle/>
                    <a:p>
                      <a:r>
                        <a:rPr sz="1950" b="0">
                          <a:solidFill>
                            <a:srgbClr val="203D50"/>
                          </a:solidFill>
                          <a:latin typeface="Times New Roman"/>
                          <a:ea typeface="Times New Roman"/>
                          <a:cs typeface="Times New Roman"/>
                        </a:rPr>
                        <a:t/>
                      </a:r>
                    </a:p>
                  </a:txBody>
                  <a:tcPr marL="91440" marR="91440" marT="45720" marB="45720">
                    <a:lnR w="9525">
                      <a:solidFill>
                        <a:srgbClr val="D6DFE4"/>
                      </a:solidFill>
                      <a:prstDash val="solid"/>
                    </a:lnR>
                    <a:lnB w="9525">
                      <a:solidFill>
                        <a:srgbClr val="D6DFE4"/>
                      </a:solidFill>
                      <a:prstDash val="solid"/>
                    </a:lnB>
                    <a:solidFill>
                      <a:srgbClr val="F3F6F8"/>
                    </a:solidFill>
                  </a:tcPr>
                </a:tc>
                <a:tc>
                  <a:txBody>
                    <a:bodyPr/>
                    <a:lstStyle/>
                    <a:p>
                      <a:r>
                        <a:rPr sz="1950" b="0">
                          <a:solidFill>
                            <a:srgbClr val="203D50"/>
                          </a:solidFill>
                          <a:latin typeface="Times New Roman"/>
                          <a:ea typeface="Times New Roman"/>
                          <a:cs typeface="Times New Roman"/>
                        </a:rPr>
                        <a:t/>
                      </a:r>
                    </a:p>
                  </a:txBody>
                  <a:tcPr marL="91440" marR="91440" marT="45720" marB="45720">
                    <a:lnR w="9525">
                      <a:solidFill>
                        <a:srgbClr val="D6DFE4"/>
                      </a:solidFill>
                      <a:prstDash val="solid"/>
                    </a:lnR>
                    <a:lnB w="9525">
                      <a:solidFill>
                        <a:srgbClr val="D6DFE4"/>
                      </a:solidFill>
                      <a:prstDash val="solid"/>
                    </a:lnB>
                    <a:solidFill>
                      <a:srgbClr val="F3F6F8"/>
                    </a:solidFill>
                  </a:tcPr>
                </a:tc>
                <a:tc>
                  <a:txBody>
                    <a:bodyPr/>
                    <a:lstStyle/>
                    <a:p>
                      <a:r>
                        <a:rPr sz="1950" b="0">
                          <a:solidFill>
                            <a:srgbClr val="203D50"/>
                          </a:solidFill>
                          <a:latin typeface="Times New Roman"/>
                          <a:ea typeface="Times New Roman"/>
                          <a:cs typeface="Times New Roman"/>
                        </a:rPr>
                        <a:t>155</a:t>
                      </a:r>
                    </a:p>
                  </a:txBody>
                  <a:tcPr marL="91440" marR="91440" marT="45720" marB="45720">
                    <a:lnR w="9525">
                      <a:solidFill>
                        <a:srgbClr val="D6DFE4"/>
                      </a:solidFill>
                      <a:prstDash val="solid"/>
                    </a:lnR>
                    <a:lnB w="9525">
                      <a:solidFill>
                        <a:srgbClr val="D6DFE4"/>
                      </a:solidFill>
                      <a:prstDash val="solid"/>
                    </a:lnB>
                    <a:solidFill>
                      <a:srgbClr val="F3F6F8"/>
                    </a:solidFill>
                  </a:tcPr>
                </a:tc>
                <a:tc>
                  <a:txBody>
                    <a:bodyPr/>
                    <a:lstStyle/>
                    <a:p>
                      <a:r>
                        <a:rPr sz="1950" b="0">
                          <a:solidFill>
                            <a:srgbClr val="203D50"/>
                          </a:solidFill>
                          <a:latin typeface="Times New Roman"/>
                          <a:ea typeface="Times New Roman"/>
                          <a:cs typeface="Times New Roman"/>
                        </a:rPr>
                        <a:t>1,13,100</a:t>
                      </a:r>
                    </a:p>
                  </a:txBody>
                  <a:tcPr marL="91440" marR="91440" marT="45720" marB="45720">
                    <a:lnR w="9525">
                      <a:solidFill>
                        <a:srgbClr val="D6DFE4"/>
                      </a:solidFill>
                      <a:prstDash val="solid"/>
                    </a:lnR>
                    <a:lnB w="9525">
                      <a:solidFill>
                        <a:srgbClr val="D6DFE4"/>
                      </a:solidFill>
                      <a:prstDash val="solid"/>
                    </a:lnB>
                    <a:solidFill>
                      <a:srgbClr val="F3F6F8"/>
                    </a:solidFill>
                  </a:tcPr>
                </a:tc>
              </a:tr>
            </a:tbl>
          </a:graphicData>
        </a:graphic>
      </p:graphicFrame>
      <p:sp>
        <p:nvSpPr>
          <p:cNvPr id="5" name="">
            <a:extLst xmlns:a="http://schemas.openxmlformats.org/drawingml/2006/main">
              <a:ext uri="{FF2B5EF4-FFF2-40B4-BE49-F238E27FC236}">
                <a16:creationId xmlns:a16="http://schemas.microsoft.com/office/drawing/2014/main" id="{818ED732-8069-4149-B525-9039614009F1}"/>
              </a:ext>
            </a:extLst>
          </p:cNvPr>
          <p:cNvSpPr>
            <a:spLocks xmlns:a="http://schemas.openxmlformats.org/drawingml/2006/main" noGrp="1"/>
          </p:cNvSpPr>
          <p:nvPr/>
        </p:nvSpPr>
        <p:spPr>
          <a:xfrm xmlns:a="http://schemas.openxmlformats.org/drawingml/2006/main">
            <a:off x="609600" y="4914900"/>
            <a:ext cx="109728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203D50"/>
                </a:solidFill>
                <a:latin typeface="Times New Roman"/>
                <a:ea typeface="Times New Roman"/>
                <a:cs typeface="Times New Roman"/>
              </a:defRPr>
            </a:defPPr>
          </a:lstStyle>
          <a:p xmlns:a="http://schemas.openxmlformats.org/drawingml/2006/main">
            <a:pPr>
              <a:defRPr sz="2100" b="0">
                <a:solidFill>
                  <a:srgbClr val="203D50"/>
                </a:solidFill>
                <a:latin typeface="Times New Roman"/>
                <a:ea typeface="Times New Roman"/>
                <a:cs typeface="Times New Roman"/>
              </a:defRPr>
            </a:pPr>
            <a:r>
              <a:rPr sz="2100" b="0">
                <a:solidFill>
                  <a:srgbClr val="203D50"/>
                </a:solidFill>
                <a:latin typeface="Times New Roman"/>
                <a:ea typeface="Times New Roman"/>
                <a:cs typeface="Times New Roman"/>
              </a:rPr>
              <a:t>2 employees. Students, faculty and nearby residents. 26 operating days.</a:t>
            </a:r>
          </a:p>
        </p:txBody>
      </p:sp>
      <p:sp>
        <p:nvSpPr>
          <p:cNvPr id="6" name="">
            <a:extLst xmlns:a="http://schemas.openxmlformats.org/drawingml/2006/main">
              <a:ext uri="{FF2B5EF4-FFF2-40B4-BE49-F238E27FC236}">
                <a16:creationId xmlns:a16="http://schemas.microsoft.com/office/drawing/2014/main" id="{80395A83-2688-4E20-A37D-4715B0E80213}"/>
              </a:ext>
            </a:extLst>
          </p:cNvPr>
          <p:cNvSpPr>
            <a:spLocks xmlns:a="http://schemas.openxmlformats.org/drawingml/2006/main" noGrp="1"/>
          </p:cNvSpPr>
          <p:nvPr/>
        </p:nvSpPr>
        <p:spPr>
          <a:xfrm xmlns:a="http://schemas.openxmlformats.org/drawingml/2006/main">
            <a:off x="609600" y="5448300"/>
            <a:ext cx="109728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0">
                <a:solidFill>
                  <a:srgbClr val="203D50"/>
                </a:solidFill>
                <a:latin typeface="Times New Roman"/>
                <a:ea typeface="Times New Roman"/>
                <a:cs typeface="Times New Roman"/>
              </a:defRPr>
            </a:defPPr>
          </a:lstStyle>
          <a:p xmlns:a="http://schemas.openxmlformats.org/drawingml/2006/main">
            <a:pPr>
              <a:defRPr sz="1950" b="0">
                <a:solidFill>
                  <a:srgbClr val="203D50"/>
                </a:solidFill>
                <a:latin typeface="Times New Roman"/>
                <a:ea typeface="Times New Roman"/>
                <a:cs typeface="Times New Roman"/>
              </a:defRPr>
            </a:pPr>
            <a:r>
              <a:rPr sz="1950" b="0">
                <a:solidFill>
                  <a:srgbClr val="203D50"/>
                </a:solidFill>
                <a:latin typeface="Times New Roman"/>
                <a:ea typeface="Times New Roman"/>
                <a:cs typeface="Times New Roman"/>
              </a:rPr>
              <a:t>Unit arithmetic corrects supplied variable cost by INR 1,560 to INR 48,360.</a:t>
            </a:r>
          </a:p>
        </p:txBody>
      </p:sp>
    </p:spTree>
    <p:extLst>
      <p:ext uri="{BB962C8B-B14F-4D97-AF65-F5344CB8AC3E}">
        <p14:creationId xmlns:p14="http://schemas.microsoft.com/office/powerpoint/2010/main" val="112593763"/>
      </p:ext>
    </p:extLst>
  </p:cSld>
</p:sld>
</file>

<file path=ppt/slides/slide4.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75E0781-DE4B-45BD-86C4-420A43FEF533}"/>
              </a:ext>
            </a:extLst>
          </p:cNvPr>
          <p:cNvSpPr>
            <a:spLocks xmlns:a="http://schemas.openxmlformats.org/drawingml/2006/main" noGrp="1"/>
          </p:cNvSpPr>
          <p:nvPr/>
        </p:nvSpPr>
        <p:spPr>
          <a:xfrm xmlns:a="http://schemas.openxmlformats.org/drawingml/2006/main">
            <a:off x="609600" y="40005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1">
                <a:solidFill>
                  <a:srgbClr val="203D50"/>
                </a:solidFill>
                <a:latin typeface="Times New Roman"/>
                <a:ea typeface="Times New Roman"/>
                <a:cs typeface="Times New Roman"/>
              </a:defRPr>
            </a:defPPr>
          </a:lstStyle>
          <a:p xmlns:a="http://schemas.openxmlformats.org/drawingml/2006/main">
            <a:pPr>
              <a:defRPr sz="3150" b="1">
                <a:solidFill>
                  <a:srgbClr val="203D50"/>
                </a:solidFill>
                <a:latin typeface="Times New Roman"/>
                <a:ea typeface="Times New Roman"/>
                <a:cs typeface="Times New Roman"/>
              </a:defRPr>
            </a:pPr>
            <a:r>
              <a:rPr sz="3150" b="1">
                <a:solidFill>
                  <a:srgbClr val="203D50"/>
                </a:solidFill>
                <a:latin typeface="Times New Roman"/>
                <a:ea typeface="Times New Roman"/>
                <a:cs typeface="Times New Roman"/>
              </a:rPr>
              <a:t>Startup investment and financing</a:t>
            </a:r>
          </a:p>
        </p:txBody>
      </p:sp>
      <p:sp>
        <p:nvSpPr>
          <p:cNvPr id="2" name="">
            <a:extLst xmlns:a="http://schemas.openxmlformats.org/drawingml/2006/main">
              <a:ext uri="{FF2B5EF4-FFF2-40B4-BE49-F238E27FC236}">
                <a16:creationId xmlns:a16="http://schemas.microsoft.com/office/drawing/2014/main" id="{854B0B13-751E-4BA0-8284-AB60100291C6}"/>
              </a:ext>
            </a:extLst>
          </p:cNvPr>
          <p:cNvSpPr>
            <a:spLocks xmlns:a="http://schemas.openxmlformats.org/drawingml/2006/main" noGrp="1"/>
          </p:cNvSpPr>
          <p:nvPr/>
        </p:nvSpPr>
        <p:spPr>
          <a:xfrm xmlns:a="http://schemas.openxmlformats.org/drawingml/2006/main">
            <a:off x="609600" y="6419850"/>
            <a:ext cx="1000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53636A"/>
                </a:solidFill>
                <a:latin typeface="Times New Roman"/>
                <a:ea typeface="Times New Roman"/>
                <a:cs typeface="Times New Roman"/>
              </a:defRPr>
            </a:defPPr>
          </a:lstStyle>
          <a:p xmlns:a="http://schemas.openxmlformats.org/drawingml/2006/main">
            <a:pPr>
              <a:defRPr sz="1350" b="0">
                <a:solidFill>
                  <a:srgbClr val="53636A"/>
                </a:solidFill>
                <a:latin typeface="Times New Roman"/>
                <a:ea typeface="Times New Roman"/>
                <a:cs typeface="Times New Roman"/>
              </a:defRPr>
            </a:pPr>
            <a:r>
              <a:rPr sz="1350" b="0">
                <a:solidFill>
                  <a:srgbClr val="53636A"/>
                </a:solidFill>
                <a:latin typeface="Times New Roman"/>
                <a:ea typeface="Times New Roman"/>
                <a:cs typeface="Times New Roman"/>
              </a:rPr>
              <a:t>Campus Corner Café. Simulated academic case. November 2026.</a:t>
            </a:r>
          </a:p>
        </p:txBody>
      </p:sp>
      <p:sp>
        <p:nvSpPr>
          <p:cNvPr id="3" name="">
            <a:extLst xmlns:a="http://schemas.openxmlformats.org/drawingml/2006/main">
              <a:ext uri="{FF2B5EF4-FFF2-40B4-BE49-F238E27FC236}">
                <a16:creationId xmlns:a16="http://schemas.microsoft.com/office/drawing/2014/main" id="{32E497E6-8C3F-48C7-B097-2090BA715AD0}"/>
              </a:ext>
            </a:extLst>
          </p:cNvPr>
          <p:cNvSpPr>
            <a:spLocks xmlns:a="http://schemas.openxmlformats.org/drawingml/2006/main" noGrp="1"/>
          </p:cNvSpPr>
          <p:nvPr/>
        </p:nvSpPr>
        <p:spPr>
          <a:xfrm xmlns:a="http://schemas.openxmlformats.org/drawingml/2006/main">
            <a:off x="11144250" y="6419850"/>
            <a:ext cx="4381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53636A"/>
                </a:solidFill>
                <a:latin typeface="Times New Roman"/>
                <a:ea typeface="Times New Roman"/>
                <a:cs typeface="Times New Roman"/>
              </a:defRPr>
            </a:defPPr>
          </a:lstStyle>
          <a:p xmlns:a="http://schemas.openxmlformats.org/drawingml/2006/main">
            <a:pPr>
              <a:defRPr sz="1350" b="0">
                <a:solidFill>
                  <a:srgbClr val="53636A"/>
                </a:solidFill>
                <a:latin typeface="Times New Roman"/>
                <a:ea typeface="Times New Roman"/>
                <a:cs typeface="Times New Roman"/>
              </a:defRPr>
            </a:pPr>
            <a:r>
              <a:rPr sz="1350" b="0">
                <a:solidFill>
                  <a:srgbClr val="53636A"/>
                </a:solidFill>
                <a:latin typeface="Times New Roman"/>
                <a:ea typeface="Times New Roman"/>
                <a:cs typeface="Times New Roman"/>
              </a:rPr>
              <a:t>04</a:t>
            </a:r>
          </a:p>
        </p:txBody>
      </p:sp>
      <p:graphicFrame>
        <p:nvGraphicFramePr>
          <p:cNvPr id="4" name="">
            <a:extLst xmlns:a="http://schemas.openxmlformats.org/drawingml/2006/main">
              <a:ext uri="{FF2B5EF4-FFF2-40B4-BE49-F238E27FC236}">
                <a16:creationId xmlns:a16="http://schemas.microsoft.com/office/drawing/2014/main" id="{B1BB4BFA-62D9-4C55-8881-9C8E05719E83}"/>
              </a:ext>
            </a:extLst>
          </p:cNvPr>
          <p:cNvGraphicFramePr/>
          <p:nvPr/>
        </p:nvGraphicFramePr>
        <p:xfrm>
          <a:off xmlns:a="http://schemas.openxmlformats.org/drawingml/2006/main" x="609600" y="1390650"/>
          <a:ext xmlns:a="http://schemas.openxmlformats.org/drawingml/2006/main" cx="10972800" cy="3429000"/>
        </p:xfrm>
        <a:graphic xmlns:a="http://schemas.openxmlformats.org/drawingml/2006/main">
          <a:graphicData uri="http://schemas.openxmlformats.org/drawingml/2006/table">
            <a:tbl>
              <a:tblPr/>
              <a:tblGrid>
                <a:gridCol w="4953000"/>
                <a:gridCol w="1905000"/>
                <a:gridCol w="4114800"/>
              </a:tblGrid>
              <a:tr h="571500">
                <a:tc>
                  <a:txBody>
                    <a:bodyPr/>
                    <a:lstStyle/>
                    <a:p>
                      <a:r>
                        <a:rPr sz="1950" b="1">
                          <a:solidFill>
                            <a:srgbClr val="203D50"/>
                          </a:solidFill>
                          <a:latin typeface="Times New Roman"/>
                          <a:ea typeface="Times New Roman"/>
                          <a:cs typeface="Times New Roman"/>
                        </a:rPr>
                        <a:t>Use of funds</a:t>
                      </a:r>
                    </a:p>
                  </a:txBody>
                  <a:tcPr marL="91440" marR="91440" marT="45720" marB="45720">
                    <a:lnL w="9525">
                      <a:solidFill>
                        <a:srgbClr val="D6DFE4"/>
                      </a:solidFill>
                      <a:prstDash val="solid"/>
                    </a:lnL>
                    <a:lnR w="9525">
                      <a:solidFill>
                        <a:srgbClr val="D6DFE4"/>
                      </a:solidFill>
                      <a:prstDash val="solid"/>
                    </a:lnR>
                    <a:lnT w="9525">
                      <a:solidFill>
                        <a:srgbClr val="D6DFE4"/>
                      </a:solidFill>
                      <a:prstDash val="solid"/>
                    </a:lnT>
                    <a:lnB w="9525">
                      <a:solidFill>
                        <a:srgbClr val="D6DFE4"/>
                      </a:solidFill>
                      <a:prstDash val="solid"/>
                    </a:lnB>
                    <a:solidFill>
                      <a:srgbClr val="E5EDF1"/>
                    </a:solidFill>
                  </a:tcPr>
                </a:tc>
                <a:tc>
                  <a:txBody>
                    <a:bodyPr/>
                    <a:lstStyle/>
                    <a:p>
                      <a:r>
                        <a:rPr sz="1950" b="1">
                          <a:solidFill>
                            <a:srgbClr val="203D50"/>
                          </a:solidFill>
                          <a:latin typeface="Times New Roman"/>
                          <a:ea typeface="Times New Roman"/>
                          <a:cs typeface="Times New Roman"/>
                        </a:rPr>
                        <a:t>INR</a:t>
                      </a:r>
                    </a:p>
                  </a:txBody>
                  <a:tcPr marL="91440" marR="91440" marT="45720" marB="45720">
                    <a:lnR w="9525">
                      <a:solidFill>
                        <a:srgbClr val="D6DFE4"/>
                      </a:solidFill>
                      <a:prstDash val="solid"/>
                    </a:lnR>
                    <a:lnT w="9525">
                      <a:solidFill>
                        <a:srgbClr val="D6DFE4"/>
                      </a:solidFill>
                      <a:prstDash val="solid"/>
                    </a:lnT>
                    <a:lnB w="9525">
                      <a:solidFill>
                        <a:srgbClr val="D6DFE4"/>
                      </a:solidFill>
                      <a:prstDash val="solid"/>
                    </a:lnB>
                    <a:solidFill>
                      <a:srgbClr val="E5EDF1"/>
                    </a:solidFill>
                  </a:tcPr>
                </a:tc>
                <a:tc>
                  <a:txBody>
                    <a:bodyPr/>
                    <a:lstStyle/>
                    <a:p>
                      <a:r>
                        <a:rPr sz="1950" b="1">
                          <a:solidFill>
                            <a:srgbClr val="203D50"/>
                          </a:solidFill>
                          <a:latin typeface="Times New Roman"/>
                          <a:ea typeface="Times New Roman"/>
                          <a:cs typeface="Times New Roman"/>
                        </a:rPr>
                        <a:t>Treatment</a:t>
                      </a:r>
                    </a:p>
                  </a:txBody>
                  <a:tcPr marL="91440" marR="91440" marT="45720" marB="45720">
                    <a:lnR w="9525">
                      <a:solidFill>
                        <a:srgbClr val="D6DFE4"/>
                      </a:solidFill>
                      <a:prstDash val="solid"/>
                    </a:lnR>
                    <a:lnT w="9525">
                      <a:solidFill>
                        <a:srgbClr val="D6DFE4"/>
                      </a:solidFill>
                      <a:prstDash val="solid"/>
                    </a:lnT>
                    <a:lnB w="9525">
                      <a:solidFill>
                        <a:srgbClr val="D6DFE4"/>
                      </a:solidFill>
                      <a:prstDash val="solid"/>
                    </a:lnB>
                    <a:solidFill>
                      <a:srgbClr val="E5EDF1"/>
                    </a:solidFill>
                  </a:tcPr>
                </a:tc>
              </a:tr>
              <a:tr h="571500">
                <a:tc>
                  <a:txBody>
                    <a:bodyPr/>
                    <a:lstStyle/>
                    <a:p>
                      <a:r>
                        <a:rPr sz="1950" b="0">
                          <a:solidFill>
                            <a:srgbClr val="203D50"/>
                          </a:solidFill>
                          <a:latin typeface="Times New Roman"/>
                          <a:ea typeface="Times New Roman"/>
                          <a:cs typeface="Times New Roman"/>
                        </a:rPr>
                        <a:t>Deposit, equipment and furniture</a:t>
                      </a:r>
                    </a:p>
                  </a:txBody>
                  <a:tcPr marL="91440" marR="91440" marT="45720" marB="45720">
                    <a:lnL w="9525">
                      <a:solidFill>
                        <a:srgbClr val="D6DFE4"/>
                      </a:solidFill>
                      <a:prstDash val="solid"/>
                    </a:lnL>
                    <a:lnR w="9525">
                      <a:solidFill>
                        <a:srgbClr val="D6DFE4"/>
                      </a:solidFill>
                      <a:prstDash val="solid"/>
                    </a:lnR>
                    <a:lnB w="9525">
                      <a:solidFill>
                        <a:srgbClr val="D6DFE4"/>
                      </a:solidFill>
                      <a:prstDash val="solid"/>
                    </a:lnB>
                    <a:solidFill>
                      <a:srgbClr val="FFFFFF"/>
                    </a:solidFill>
                  </a:tcPr>
                </a:tc>
                <a:tc>
                  <a:txBody>
                    <a:bodyPr/>
                    <a:lstStyle/>
                    <a:p>
                      <a:r>
                        <a:rPr sz="1950" b="0">
                          <a:solidFill>
                            <a:srgbClr val="203D50"/>
                          </a:solidFill>
                          <a:latin typeface="Times New Roman"/>
                          <a:ea typeface="Times New Roman"/>
                          <a:cs typeface="Times New Roman"/>
                        </a:rPr>
                        <a:t>1,10,000</a:t>
                      </a:r>
                    </a:p>
                  </a:txBody>
                  <a:tcPr marL="91440" marR="91440" marT="45720" marB="45720">
                    <a:lnR w="9525">
                      <a:solidFill>
                        <a:srgbClr val="D6DFE4"/>
                      </a:solidFill>
                      <a:prstDash val="solid"/>
                    </a:lnR>
                    <a:lnB w="9525">
                      <a:solidFill>
                        <a:srgbClr val="D6DFE4"/>
                      </a:solidFill>
                      <a:prstDash val="solid"/>
                    </a:lnB>
                    <a:solidFill>
                      <a:srgbClr val="FFFFFF"/>
                    </a:solidFill>
                  </a:tcPr>
                </a:tc>
                <a:tc>
                  <a:txBody>
                    <a:bodyPr/>
                    <a:lstStyle/>
                    <a:p>
                      <a:r>
                        <a:rPr sz="1950" b="0">
                          <a:solidFill>
                            <a:srgbClr val="203D50"/>
                          </a:solidFill>
                          <a:latin typeface="Times New Roman"/>
                          <a:ea typeface="Times New Roman"/>
                          <a:cs typeface="Times New Roman"/>
                        </a:rPr>
                        <a:t>Assets</a:t>
                      </a:r>
                    </a:p>
                  </a:txBody>
                  <a:tcPr marL="91440" marR="91440" marT="45720" marB="45720">
                    <a:lnR w="9525">
                      <a:solidFill>
                        <a:srgbClr val="D6DFE4"/>
                      </a:solidFill>
                      <a:prstDash val="solid"/>
                    </a:lnR>
                    <a:lnB w="9525">
                      <a:solidFill>
                        <a:srgbClr val="D6DFE4"/>
                      </a:solidFill>
                      <a:prstDash val="solid"/>
                    </a:lnB>
                    <a:solidFill>
                      <a:srgbClr val="FFFFFF"/>
                    </a:solidFill>
                  </a:tcPr>
                </a:tc>
              </a:tr>
              <a:tr h="571500">
                <a:tc>
                  <a:txBody>
                    <a:bodyPr/>
                    <a:lstStyle/>
                    <a:p>
                      <a:r>
                        <a:rPr sz="1950" b="0">
                          <a:solidFill>
                            <a:srgbClr val="203D50"/>
                          </a:solidFill>
                          <a:latin typeface="Times New Roman"/>
                          <a:ea typeface="Times New Roman"/>
                          <a:cs typeface="Times New Roman"/>
                        </a:rPr>
                        <a:t>Opening inventory</a:t>
                      </a:r>
                    </a:p>
                  </a:txBody>
                  <a:tcPr marL="91440" marR="91440" marT="45720" marB="45720">
                    <a:lnL w="9525">
                      <a:solidFill>
                        <a:srgbClr val="D6DFE4"/>
                      </a:solidFill>
                      <a:prstDash val="solid"/>
                    </a:lnL>
                    <a:lnR w="9525">
                      <a:solidFill>
                        <a:srgbClr val="D6DFE4"/>
                      </a:solidFill>
                      <a:prstDash val="solid"/>
                    </a:lnR>
                    <a:lnB w="9525">
                      <a:solidFill>
                        <a:srgbClr val="D6DFE4"/>
                      </a:solidFill>
                      <a:prstDash val="solid"/>
                    </a:lnB>
                    <a:solidFill>
                      <a:srgbClr val="F3F6F8"/>
                    </a:solidFill>
                  </a:tcPr>
                </a:tc>
                <a:tc>
                  <a:txBody>
                    <a:bodyPr/>
                    <a:lstStyle/>
                    <a:p>
                      <a:r>
                        <a:rPr sz="1950" b="0">
                          <a:solidFill>
                            <a:srgbClr val="203D50"/>
                          </a:solidFill>
                          <a:latin typeface="Times New Roman"/>
                          <a:ea typeface="Times New Roman"/>
                          <a:cs typeface="Times New Roman"/>
                        </a:rPr>
                        <a:t>12,000</a:t>
                      </a:r>
                    </a:p>
                  </a:txBody>
                  <a:tcPr marL="91440" marR="91440" marT="45720" marB="45720">
                    <a:lnR w="9525">
                      <a:solidFill>
                        <a:srgbClr val="D6DFE4"/>
                      </a:solidFill>
                      <a:prstDash val="solid"/>
                    </a:lnR>
                    <a:lnB w="9525">
                      <a:solidFill>
                        <a:srgbClr val="D6DFE4"/>
                      </a:solidFill>
                      <a:prstDash val="solid"/>
                    </a:lnB>
                    <a:solidFill>
                      <a:srgbClr val="F3F6F8"/>
                    </a:solidFill>
                  </a:tcPr>
                </a:tc>
                <a:tc>
                  <a:txBody>
                    <a:bodyPr/>
                    <a:lstStyle/>
                    <a:p>
                      <a:r>
                        <a:rPr sz="1950" b="0">
                          <a:solidFill>
                            <a:srgbClr val="203D50"/>
                          </a:solidFill>
                          <a:latin typeface="Times New Roman"/>
                          <a:ea typeface="Times New Roman"/>
                          <a:cs typeface="Times New Roman"/>
                        </a:rPr>
                        <a:t>Current asset</a:t>
                      </a:r>
                    </a:p>
                  </a:txBody>
                  <a:tcPr marL="91440" marR="91440" marT="45720" marB="45720">
                    <a:lnR w="9525">
                      <a:solidFill>
                        <a:srgbClr val="D6DFE4"/>
                      </a:solidFill>
                      <a:prstDash val="solid"/>
                    </a:lnR>
                    <a:lnB w="9525">
                      <a:solidFill>
                        <a:srgbClr val="D6DFE4"/>
                      </a:solidFill>
                      <a:prstDash val="solid"/>
                    </a:lnB>
                    <a:solidFill>
                      <a:srgbClr val="F3F6F8"/>
                    </a:solidFill>
                  </a:tcPr>
                </a:tc>
              </a:tr>
              <a:tr h="571500">
                <a:tc>
                  <a:txBody>
                    <a:bodyPr/>
                    <a:lstStyle/>
                    <a:p>
                      <a:r>
                        <a:rPr sz="1950" b="0">
                          <a:solidFill>
                            <a:srgbClr val="203D50"/>
                          </a:solidFill>
                          <a:latin typeface="Times New Roman"/>
                          <a:ea typeface="Times New Roman"/>
                          <a:cs typeface="Times New Roman"/>
                        </a:rPr>
                        <a:t>Setup and initial marketing</a:t>
                      </a:r>
                    </a:p>
                  </a:txBody>
                  <a:tcPr marL="91440" marR="91440" marT="45720" marB="45720">
                    <a:lnL w="9525">
                      <a:solidFill>
                        <a:srgbClr val="D6DFE4"/>
                      </a:solidFill>
                      <a:prstDash val="solid"/>
                    </a:lnL>
                    <a:lnR w="9525">
                      <a:solidFill>
                        <a:srgbClr val="D6DFE4"/>
                      </a:solidFill>
                      <a:prstDash val="solid"/>
                    </a:lnR>
                    <a:lnB w="9525">
                      <a:solidFill>
                        <a:srgbClr val="D6DFE4"/>
                      </a:solidFill>
                      <a:prstDash val="solid"/>
                    </a:lnB>
                    <a:solidFill>
                      <a:srgbClr val="FFFFFF"/>
                    </a:solidFill>
                  </a:tcPr>
                </a:tc>
                <a:tc>
                  <a:txBody>
                    <a:bodyPr/>
                    <a:lstStyle/>
                    <a:p>
                      <a:r>
                        <a:rPr sz="1950" b="0">
                          <a:solidFill>
                            <a:srgbClr val="203D50"/>
                          </a:solidFill>
                          <a:latin typeface="Times New Roman"/>
                          <a:ea typeface="Times New Roman"/>
                          <a:cs typeface="Times New Roman"/>
                        </a:rPr>
                        <a:t>13,000</a:t>
                      </a:r>
                    </a:p>
                  </a:txBody>
                  <a:tcPr marL="91440" marR="91440" marT="45720" marB="45720">
                    <a:lnR w="9525">
                      <a:solidFill>
                        <a:srgbClr val="D6DFE4"/>
                      </a:solidFill>
                      <a:prstDash val="solid"/>
                    </a:lnR>
                    <a:lnB w="9525">
                      <a:solidFill>
                        <a:srgbClr val="D6DFE4"/>
                      </a:solidFill>
                      <a:prstDash val="solid"/>
                    </a:lnB>
                    <a:solidFill>
                      <a:srgbClr val="FFFFFF"/>
                    </a:solidFill>
                  </a:tcPr>
                </a:tc>
                <a:tc>
                  <a:txBody>
                    <a:bodyPr/>
                    <a:lstStyle/>
                    <a:p>
                      <a:r>
                        <a:rPr sz="1950" b="0">
                          <a:solidFill>
                            <a:srgbClr val="203D50"/>
                          </a:solidFill>
                          <a:latin typeface="Times New Roman"/>
                          <a:ea typeface="Times New Roman"/>
                          <a:cs typeface="Times New Roman"/>
                        </a:rPr>
                        <a:t>First-month expenses</a:t>
                      </a:r>
                    </a:p>
                  </a:txBody>
                  <a:tcPr marL="91440" marR="91440" marT="45720" marB="45720">
                    <a:lnR w="9525">
                      <a:solidFill>
                        <a:srgbClr val="D6DFE4"/>
                      </a:solidFill>
                      <a:prstDash val="solid"/>
                    </a:lnR>
                    <a:lnB w="9525">
                      <a:solidFill>
                        <a:srgbClr val="D6DFE4"/>
                      </a:solidFill>
                      <a:prstDash val="solid"/>
                    </a:lnB>
                    <a:solidFill>
                      <a:srgbClr val="FFFFFF"/>
                    </a:solidFill>
                  </a:tcPr>
                </a:tc>
              </a:tr>
              <a:tr h="571500">
                <a:tc>
                  <a:txBody>
                    <a:bodyPr/>
                    <a:lstStyle/>
                    <a:p>
                      <a:r>
                        <a:rPr sz="1950" b="0">
                          <a:solidFill>
                            <a:srgbClr val="203D50"/>
                          </a:solidFill>
                          <a:latin typeface="Times New Roman"/>
                          <a:ea typeface="Times New Roman"/>
                          <a:cs typeface="Times New Roman"/>
                        </a:rPr>
                        <a:t>Working capital reserve</a:t>
                      </a:r>
                    </a:p>
                  </a:txBody>
                  <a:tcPr marL="91440" marR="91440" marT="45720" marB="45720">
                    <a:lnL w="9525">
                      <a:solidFill>
                        <a:srgbClr val="D6DFE4"/>
                      </a:solidFill>
                      <a:prstDash val="solid"/>
                    </a:lnL>
                    <a:lnR w="9525">
                      <a:solidFill>
                        <a:srgbClr val="D6DFE4"/>
                      </a:solidFill>
                      <a:prstDash val="solid"/>
                    </a:lnR>
                    <a:lnB w="9525">
                      <a:solidFill>
                        <a:srgbClr val="D6DFE4"/>
                      </a:solidFill>
                      <a:prstDash val="solid"/>
                    </a:lnB>
                    <a:solidFill>
                      <a:srgbClr val="F3F6F8"/>
                    </a:solidFill>
                  </a:tcPr>
                </a:tc>
                <a:tc>
                  <a:txBody>
                    <a:bodyPr/>
                    <a:lstStyle/>
                    <a:p>
                      <a:r>
                        <a:rPr sz="1950" b="0">
                          <a:solidFill>
                            <a:srgbClr val="203D50"/>
                          </a:solidFill>
                          <a:latin typeface="Times New Roman"/>
                          <a:ea typeface="Times New Roman"/>
                          <a:cs typeface="Times New Roman"/>
                        </a:rPr>
                        <a:t>35,000</a:t>
                      </a:r>
                    </a:p>
                  </a:txBody>
                  <a:tcPr marL="91440" marR="91440" marT="45720" marB="45720">
                    <a:lnR w="9525">
                      <a:solidFill>
                        <a:srgbClr val="D6DFE4"/>
                      </a:solidFill>
                      <a:prstDash val="solid"/>
                    </a:lnR>
                    <a:lnB w="9525">
                      <a:solidFill>
                        <a:srgbClr val="D6DFE4"/>
                      </a:solidFill>
                      <a:prstDash val="solid"/>
                    </a:lnB>
                    <a:solidFill>
                      <a:srgbClr val="F3F6F8"/>
                    </a:solidFill>
                  </a:tcPr>
                </a:tc>
                <a:tc>
                  <a:txBody>
                    <a:bodyPr/>
                    <a:lstStyle/>
                    <a:p>
                      <a:r>
                        <a:rPr sz="1950" b="0">
                          <a:solidFill>
                            <a:srgbClr val="203D50"/>
                          </a:solidFill>
                          <a:latin typeface="Times New Roman"/>
                          <a:ea typeface="Times New Roman"/>
                          <a:cs typeface="Times New Roman"/>
                        </a:rPr>
                        <a:t>Cash before extra rent prepayment</a:t>
                      </a:r>
                    </a:p>
                  </a:txBody>
                  <a:tcPr marL="91440" marR="91440" marT="45720" marB="45720">
                    <a:lnR w="9525">
                      <a:solidFill>
                        <a:srgbClr val="D6DFE4"/>
                      </a:solidFill>
                      <a:prstDash val="solid"/>
                    </a:lnR>
                    <a:lnB w="9525">
                      <a:solidFill>
                        <a:srgbClr val="D6DFE4"/>
                      </a:solidFill>
                      <a:prstDash val="solid"/>
                    </a:lnB>
                    <a:solidFill>
                      <a:srgbClr val="F3F6F8"/>
                    </a:solidFill>
                  </a:tcPr>
                </a:tc>
              </a:tr>
              <a:tr h="571500">
                <a:tc>
                  <a:txBody>
                    <a:bodyPr/>
                    <a:lstStyle/>
                    <a:p>
                      <a:r>
                        <a:rPr sz="1950" b="0">
                          <a:solidFill>
                            <a:srgbClr val="203D50"/>
                          </a:solidFill>
                          <a:latin typeface="Times New Roman"/>
                          <a:ea typeface="Times New Roman"/>
                          <a:cs typeface="Times New Roman"/>
                        </a:rPr>
                        <a:t>Total initial funding</a:t>
                      </a:r>
                    </a:p>
                  </a:txBody>
                  <a:tcPr marL="91440" marR="91440" marT="45720" marB="45720">
                    <a:lnL w="9525">
                      <a:solidFill>
                        <a:srgbClr val="D6DFE4"/>
                      </a:solidFill>
                      <a:prstDash val="solid"/>
                    </a:lnL>
                    <a:lnR w="9525">
                      <a:solidFill>
                        <a:srgbClr val="D6DFE4"/>
                      </a:solidFill>
                      <a:prstDash val="solid"/>
                    </a:lnR>
                    <a:lnB w="9525">
                      <a:solidFill>
                        <a:srgbClr val="D6DFE4"/>
                      </a:solidFill>
                      <a:prstDash val="solid"/>
                    </a:lnB>
                    <a:solidFill>
                      <a:srgbClr val="FFFFFF"/>
                    </a:solidFill>
                  </a:tcPr>
                </a:tc>
                <a:tc>
                  <a:txBody>
                    <a:bodyPr/>
                    <a:lstStyle/>
                    <a:p>
                      <a:r>
                        <a:rPr sz="1950" b="0">
                          <a:solidFill>
                            <a:srgbClr val="203D50"/>
                          </a:solidFill>
                          <a:latin typeface="Times New Roman"/>
                          <a:ea typeface="Times New Roman"/>
                          <a:cs typeface="Times New Roman"/>
                        </a:rPr>
                        <a:t>1,70,000</a:t>
                      </a:r>
                    </a:p>
                  </a:txBody>
                  <a:tcPr marL="91440" marR="91440" marT="45720" marB="45720">
                    <a:lnR w="9525">
                      <a:solidFill>
                        <a:srgbClr val="D6DFE4"/>
                      </a:solidFill>
                      <a:prstDash val="solid"/>
                    </a:lnR>
                    <a:lnB w="9525">
                      <a:solidFill>
                        <a:srgbClr val="D6DFE4"/>
                      </a:solidFill>
                      <a:prstDash val="solid"/>
                    </a:lnB>
                    <a:solidFill>
                      <a:srgbClr val="FFFFFF"/>
                    </a:solidFill>
                  </a:tcPr>
                </a:tc>
                <a:tc>
                  <a:txBody>
                    <a:bodyPr/>
                    <a:lstStyle/>
                    <a:p>
                      <a:r>
                        <a:rPr sz="1950" b="0">
                          <a:solidFill>
                            <a:srgbClr val="203D50"/>
                          </a:solidFill>
                          <a:latin typeface="Times New Roman"/>
                          <a:ea typeface="Times New Roman"/>
                          <a:cs typeface="Times New Roman"/>
                        </a:rPr>
                        <a:t>Owner 1,20,000 and loan 50,000</a:t>
                      </a:r>
                    </a:p>
                  </a:txBody>
                  <a:tcPr marL="91440" marR="91440" marT="45720" marB="45720">
                    <a:lnR w="9525">
                      <a:solidFill>
                        <a:srgbClr val="D6DFE4"/>
                      </a:solidFill>
                      <a:prstDash val="solid"/>
                    </a:lnR>
                    <a:lnB w="9525">
                      <a:solidFill>
                        <a:srgbClr val="D6DFE4"/>
                      </a:solidFill>
                      <a:prstDash val="solid"/>
                    </a:lnB>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52BC2C27-672B-43DD-8A21-52436CB6182D}"/>
              </a:ext>
            </a:extLst>
          </p:cNvPr>
          <p:cNvSpPr>
            <a:spLocks xmlns:a="http://schemas.openxmlformats.org/drawingml/2006/main" noGrp="1"/>
          </p:cNvSpPr>
          <p:nvPr/>
        </p:nvSpPr>
        <p:spPr>
          <a:xfrm xmlns:a="http://schemas.openxmlformats.org/drawingml/2006/main">
            <a:off x="609600" y="5105400"/>
            <a:ext cx="109728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203D50"/>
                </a:solidFill>
                <a:latin typeface="Times New Roman"/>
                <a:ea typeface="Times New Roman"/>
                <a:cs typeface="Times New Roman"/>
              </a:defRPr>
            </a:defPPr>
          </a:lstStyle>
          <a:p xmlns:a="http://schemas.openxmlformats.org/drawingml/2006/main">
            <a:pPr>
              <a:defRPr sz="2100" b="0">
                <a:solidFill>
                  <a:srgbClr val="203D50"/>
                </a:solidFill>
                <a:latin typeface="Times New Roman"/>
                <a:ea typeface="Times New Roman"/>
                <a:cs typeface="Times New Roman"/>
              </a:defRPr>
            </a:pPr>
            <a:r>
              <a:rPr sz="2100" b="0">
                <a:solidFill>
                  <a:srgbClr val="203D50"/>
                </a:solidFill>
                <a:latin typeface="Times New Roman"/>
                <a:ea typeface="Times New Roman"/>
                <a:cs typeface="Times New Roman"/>
              </a:rPr>
              <a:t>Owner: 70.59%. Loan: 29.41%. Assumed annual interest: 12%.</a:t>
            </a:r>
          </a:p>
        </p:txBody>
      </p:sp>
      <p:sp>
        <p:nvSpPr>
          <p:cNvPr id="6" name="">
            <a:extLst xmlns:a="http://schemas.openxmlformats.org/drawingml/2006/main">
              <a:ext uri="{FF2B5EF4-FFF2-40B4-BE49-F238E27FC236}">
                <a16:creationId xmlns:a16="http://schemas.microsoft.com/office/drawing/2014/main" id="{BFB50AAD-3851-4A3B-A4CB-340EC208B1A1}"/>
              </a:ext>
            </a:extLst>
          </p:cNvPr>
          <p:cNvSpPr>
            <a:spLocks xmlns:a="http://schemas.openxmlformats.org/drawingml/2006/main" noGrp="1"/>
          </p:cNvSpPr>
          <p:nvPr/>
        </p:nvSpPr>
        <p:spPr>
          <a:xfrm xmlns:a="http://schemas.openxmlformats.org/drawingml/2006/main">
            <a:off x="609600" y="5657850"/>
            <a:ext cx="109728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0">
                <a:solidFill>
                  <a:srgbClr val="203D50"/>
                </a:solidFill>
                <a:latin typeface="Times New Roman"/>
                <a:ea typeface="Times New Roman"/>
                <a:cs typeface="Times New Roman"/>
              </a:defRPr>
            </a:defPPr>
          </a:lstStyle>
          <a:p xmlns:a="http://schemas.openxmlformats.org/drawingml/2006/main">
            <a:pPr>
              <a:defRPr sz="1950" b="0">
                <a:solidFill>
                  <a:srgbClr val="203D50"/>
                </a:solidFill>
                <a:latin typeface="Times New Roman"/>
                <a:ea typeface="Times New Roman"/>
                <a:cs typeface="Times New Roman"/>
              </a:defRPr>
            </a:pPr>
            <a:r>
              <a:rPr sz="1950" b="0">
                <a:solidFill>
                  <a:srgbClr val="203D50"/>
                </a:solidFill>
                <a:latin typeface="Times New Roman"/>
                <a:ea typeface="Times New Roman"/>
                <a:cs typeface="Times New Roman"/>
              </a:rPr>
              <a:t>INR 15,000 December rent prepayment uses the reserve. Monthly principal: INR 1,000.</a:t>
            </a:r>
          </a:p>
        </p:txBody>
      </p:sp>
    </p:spTree>
    <p:extLst>
      <p:ext uri="{BB962C8B-B14F-4D97-AF65-F5344CB8AC3E}">
        <p14:creationId xmlns:p14="http://schemas.microsoft.com/office/powerpoint/2010/main" val="735453177"/>
      </p:ext>
    </p:extLst>
  </p:cSld>
</p:sld>
</file>

<file path=ppt/slides/slide5.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7D1A4790-082D-4C51-851C-FAA969C8E210}"/>
              </a:ext>
            </a:extLst>
          </p:cNvPr>
          <p:cNvSpPr>
            <a:spLocks xmlns:a="http://schemas.openxmlformats.org/drawingml/2006/main" noGrp="1"/>
          </p:cNvSpPr>
          <p:nvPr/>
        </p:nvSpPr>
        <p:spPr>
          <a:xfrm xmlns:a="http://schemas.openxmlformats.org/drawingml/2006/main">
            <a:off x="609600" y="40005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1">
                <a:solidFill>
                  <a:srgbClr val="203D50"/>
                </a:solidFill>
                <a:latin typeface="Times New Roman"/>
                <a:ea typeface="Times New Roman"/>
                <a:cs typeface="Times New Roman"/>
              </a:defRPr>
            </a:defPPr>
          </a:lstStyle>
          <a:p xmlns:a="http://schemas.openxmlformats.org/drawingml/2006/main">
            <a:pPr>
              <a:defRPr sz="3150" b="1">
                <a:solidFill>
                  <a:srgbClr val="203D50"/>
                </a:solidFill>
                <a:latin typeface="Times New Roman"/>
                <a:ea typeface="Times New Roman"/>
                <a:cs typeface="Times New Roman"/>
              </a:defRPr>
            </a:pPr>
            <a:r>
              <a:rPr sz="3150" b="1">
                <a:solidFill>
                  <a:srgbClr val="203D50"/>
                </a:solidFill>
                <a:latin typeface="Times New Roman"/>
                <a:ea typeface="Times New Roman"/>
                <a:cs typeface="Times New Roman"/>
              </a:rPr>
              <a:t>Accounting cycle and posting controls</a:t>
            </a:r>
          </a:p>
        </p:txBody>
      </p:sp>
      <p:sp>
        <p:nvSpPr>
          <p:cNvPr id="2" name="">
            <a:extLst xmlns:a="http://schemas.openxmlformats.org/drawingml/2006/main">
              <a:ext uri="{FF2B5EF4-FFF2-40B4-BE49-F238E27FC236}">
                <a16:creationId xmlns:a16="http://schemas.microsoft.com/office/drawing/2014/main" id="{F9DDD61A-1F11-423E-9664-C645A0F1290E}"/>
              </a:ext>
            </a:extLst>
          </p:cNvPr>
          <p:cNvSpPr>
            <a:spLocks xmlns:a="http://schemas.openxmlformats.org/drawingml/2006/main" noGrp="1"/>
          </p:cNvSpPr>
          <p:nvPr/>
        </p:nvSpPr>
        <p:spPr>
          <a:xfrm xmlns:a="http://schemas.openxmlformats.org/drawingml/2006/main">
            <a:off x="609600" y="6419850"/>
            <a:ext cx="1000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53636A"/>
                </a:solidFill>
                <a:latin typeface="Times New Roman"/>
                <a:ea typeface="Times New Roman"/>
                <a:cs typeface="Times New Roman"/>
              </a:defRPr>
            </a:defPPr>
          </a:lstStyle>
          <a:p xmlns:a="http://schemas.openxmlformats.org/drawingml/2006/main">
            <a:pPr>
              <a:defRPr sz="1350" b="0">
                <a:solidFill>
                  <a:srgbClr val="53636A"/>
                </a:solidFill>
                <a:latin typeface="Times New Roman"/>
                <a:ea typeface="Times New Roman"/>
                <a:cs typeface="Times New Roman"/>
              </a:defRPr>
            </a:pPr>
            <a:r>
              <a:rPr sz="1350" b="0">
                <a:solidFill>
                  <a:srgbClr val="53636A"/>
                </a:solidFill>
                <a:latin typeface="Times New Roman"/>
                <a:ea typeface="Times New Roman"/>
                <a:cs typeface="Times New Roman"/>
              </a:rPr>
              <a:t>Campus Corner Café. Simulated academic case. November 2026.</a:t>
            </a:r>
          </a:p>
        </p:txBody>
      </p:sp>
      <p:sp>
        <p:nvSpPr>
          <p:cNvPr id="3" name="">
            <a:extLst xmlns:a="http://schemas.openxmlformats.org/drawingml/2006/main">
              <a:ext uri="{FF2B5EF4-FFF2-40B4-BE49-F238E27FC236}">
                <a16:creationId xmlns:a16="http://schemas.microsoft.com/office/drawing/2014/main" id="{2366FE6A-7BFE-42F2-9D09-070D6BB55B85}"/>
              </a:ext>
            </a:extLst>
          </p:cNvPr>
          <p:cNvSpPr>
            <a:spLocks xmlns:a="http://schemas.openxmlformats.org/drawingml/2006/main" noGrp="1"/>
          </p:cNvSpPr>
          <p:nvPr/>
        </p:nvSpPr>
        <p:spPr>
          <a:xfrm xmlns:a="http://schemas.openxmlformats.org/drawingml/2006/main">
            <a:off x="11144250" y="6419850"/>
            <a:ext cx="4381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53636A"/>
                </a:solidFill>
                <a:latin typeface="Times New Roman"/>
                <a:ea typeface="Times New Roman"/>
                <a:cs typeface="Times New Roman"/>
              </a:defRPr>
            </a:defPPr>
          </a:lstStyle>
          <a:p xmlns:a="http://schemas.openxmlformats.org/drawingml/2006/main">
            <a:pPr>
              <a:defRPr sz="1350" b="0">
                <a:solidFill>
                  <a:srgbClr val="53636A"/>
                </a:solidFill>
                <a:latin typeface="Times New Roman"/>
                <a:ea typeface="Times New Roman"/>
                <a:cs typeface="Times New Roman"/>
              </a:defRPr>
            </a:pPr>
            <a:r>
              <a:rPr sz="1350" b="0">
                <a:solidFill>
                  <a:srgbClr val="53636A"/>
                </a:solidFill>
                <a:latin typeface="Times New Roman"/>
                <a:ea typeface="Times New Roman"/>
                <a:cs typeface="Times New Roman"/>
              </a:rPr>
              <a:t>05</a:t>
            </a:r>
          </a:p>
        </p:txBody>
      </p:sp>
      <p:graphicFrame>
        <p:nvGraphicFramePr>
          <p:cNvPr id="4" name="">
            <a:extLst xmlns:a="http://schemas.openxmlformats.org/drawingml/2006/main">
              <a:ext uri="{FF2B5EF4-FFF2-40B4-BE49-F238E27FC236}">
                <a16:creationId xmlns:a16="http://schemas.microsoft.com/office/drawing/2014/main" id="{E6DAD760-F003-4FF2-AF5A-4DDF7E8EC473}"/>
              </a:ext>
            </a:extLst>
          </p:cNvPr>
          <p:cNvGraphicFramePr/>
          <p:nvPr/>
        </p:nvGraphicFramePr>
        <p:xfrm>
          <a:off xmlns:a="http://schemas.openxmlformats.org/drawingml/2006/main" x="609600" y="1390650"/>
          <a:ext xmlns:a="http://schemas.openxmlformats.org/drawingml/2006/main" cx="10972800" cy="3619500"/>
        </p:xfrm>
        <a:graphic xmlns:a="http://schemas.openxmlformats.org/drawingml/2006/main">
          <a:graphicData uri="http://schemas.openxmlformats.org/drawingml/2006/table">
            <a:tbl>
              <a:tblPr/>
              <a:tblGrid>
                <a:gridCol w="2667000"/>
                <a:gridCol w="8305800"/>
              </a:tblGrid>
              <a:tr h="603250">
                <a:tc>
                  <a:txBody>
                    <a:bodyPr/>
                    <a:lstStyle/>
                    <a:p>
                      <a:r>
                        <a:rPr sz="1950" b="1">
                          <a:solidFill>
                            <a:srgbClr val="203D50"/>
                          </a:solidFill>
                          <a:latin typeface="Times New Roman"/>
                          <a:ea typeface="Times New Roman"/>
                          <a:cs typeface="Times New Roman"/>
                        </a:rPr>
                        <a:t>Stage</a:t>
                      </a:r>
                    </a:p>
                  </a:txBody>
                  <a:tcPr marL="91440" marR="91440" marT="45720" marB="45720">
                    <a:lnL w="9525">
                      <a:solidFill>
                        <a:srgbClr val="D6DFE4"/>
                      </a:solidFill>
                      <a:prstDash val="solid"/>
                    </a:lnL>
                    <a:lnR w="9525">
                      <a:solidFill>
                        <a:srgbClr val="D6DFE4"/>
                      </a:solidFill>
                      <a:prstDash val="solid"/>
                    </a:lnR>
                    <a:lnT w="9525">
                      <a:solidFill>
                        <a:srgbClr val="D6DFE4"/>
                      </a:solidFill>
                      <a:prstDash val="solid"/>
                    </a:lnT>
                    <a:lnB w="9525">
                      <a:solidFill>
                        <a:srgbClr val="D6DFE4"/>
                      </a:solidFill>
                      <a:prstDash val="solid"/>
                    </a:lnB>
                    <a:solidFill>
                      <a:srgbClr val="E5EDF1"/>
                    </a:solidFill>
                  </a:tcPr>
                </a:tc>
                <a:tc>
                  <a:txBody>
                    <a:bodyPr/>
                    <a:lstStyle/>
                    <a:p>
                      <a:r>
                        <a:rPr sz="1950" b="1">
                          <a:solidFill>
                            <a:srgbClr val="203D50"/>
                          </a:solidFill>
                          <a:latin typeface="Times New Roman"/>
                          <a:ea typeface="Times New Roman"/>
                          <a:cs typeface="Times New Roman"/>
                        </a:rPr>
                        <a:t>Model evidence</a:t>
                      </a:r>
                    </a:p>
                  </a:txBody>
                  <a:tcPr marL="91440" marR="91440" marT="45720" marB="45720">
                    <a:lnR w="9525">
                      <a:solidFill>
                        <a:srgbClr val="D6DFE4"/>
                      </a:solidFill>
                      <a:prstDash val="solid"/>
                    </a:lnR>
                    <a:lnT w="9525">
                      <a:solidFill>
                        <a:srgbClr val="D6DFE4"/>
                      </a:solidFill>
                      <a:prstDash val="solid"/>
                    </a:lnT>
                    <a:lnB w="9525">
                      <a:solidFill>
                        <a:srgbClr val="D6DFE4"/>
                      </a:solidFill>
                      <a:prstDash val="solid"/>
                    </a:lnB>
                    <a:solidFill>
                      <a:srgbClr val="E5EDF1"/>
                    </a:solidFill>
                  </a:tcPr>
                </a:tc>
              </a:tr>
              <a:tr h="603250">
                <a:tc>
                  <a:txBody>
                    <a:bodyPr/>
                    <a:lstStyle/>
                    <a:p>
                      <a:r>
                        <a:rPr sz="1950" b="0">
                          <a:solidFill>
                            <a:srgbClr val="203D50"/>
                          </a:solidFill>
                          <a:latin typeface="Times New Roman"/>
                          <a:ea typeface="Times New Roman"/>
                          <a:cs typeface="Times New Roman"/>
                        </a:rPr>
                        <a:t>130 transactions</a:t>
                      </a:r>
                    </a:p>
                  </a:txBody>
                  <a:tcPr marL="91440" marR="91440" marT="45720" marB="45720">
                    <a:lnL w="9525">
                      <a:solidFill>
                        <a:srgbClr val="D6DFE4"/>
                      </a:solidFill>
                      <a:prstDash val="solid"/>
                    </a:lnL>
                    <a:lnR w="9525">
                      <a:solidFill>
                        <a:srgbClr val="D6DFE4"/>
                      </a:solidFill>
                      <a:prstDash val="solid"/>
                    </a:lnR>
                    <a:lnB w="9525">
                      <a:solidFill>
                        <a:srgbClr val="D6DFE4"/>
                      </a:solidFill>
                      <a:prstDash val="solid"/>
                    </a:lnB>
                    <a:solidFill>
                      <a:srgbClr val="FFFFFF"/>
                    </a:solidFill>
                  </a:tcPr>
                </a:tc>
                <a:tc>
                  <a:txBody>
                    <a:bodyPr/>
                    <a:lstStyle/>
                    <a:p>
                      <a:r>
                        <a:rPr sz="1950" b="0">
                          <a:solidFill>
                            <a:srgbClr val="203D50"/>
                          </a:solidFill>
                          <a:latin typeface="Times New Roman"/>
                          <a:ea typeface="Times New Roman"/>
                          <a:cs typeface="Times New Roman"/>
                        </a:rPr>
                        <a:t>Stable IDs TX001 to TX130, including daily sales and adjustments</a:t>
                      </a:r>
                    </a:p>
                  </a:txBody>
                  <a:tcPr marL="91440" marR="91440" marT="45720" marB="45720">
                    <a:lnR w="9525">
                      <a:solidFill>
                        <a:srgbClr val="D6DFE4"/>
                      </a:solidFill>
                      <a:prstDash val="solid"/>
                    </a:lnR>
                    <a:lnB w="9525">
                      <a:solidFill>
                        <a:srgbClr val="D6DFE4"/>
                      </a:solidFill>
                      <a:prstDash val="solid"/>
                    </a:lnB>
                    <a:solidFill>
                      <a:srgbClr val="FFFFFF"/>
                    </a:solidFill>
                  </a:tcPr>
                </a:tc>
              </a:tr>
              <a:tr h="603250">
                <a:tc>
                  <a:txBody>
                    <a:bodyPr/>
                    <a:lstStyle/>
                    <a:p>
                      <a:r>
                        <a:rPr sz="1950" b="0">
                          <a:solidFill>
                            <a:srgbClr val="203D50"/>
                          </a:solidFill>
                          <a:latin typeface="Times New Roman"/>
                          <a:ea typeface="Times New Roman"/>
                          <a:cs typeface="Times New Roman"/>
                        </a:rPr>
                        <a:t>Journal and ledger</a:t>
                      </a:r>
                    </a:p>
                  </a:txBody>
                  <a:tcPr marL="91440" marR="91440" marT="45720" marB="45720">
                    <a:lnL w="9525">
                      <a:solidFill>
                        <a:srgbClr val="D6DFE4"/>
                      </a:solidFill>
                      <a:prstDash val="solid"/>
                    </a:lnL>
                    <a:lnR w="9525">
                      <a:solidFill>
                        <a:srgbClr val="D6DFE4"/>
                      </a:solidFill>
                      <a:prstDash val="solid"/>
                    </a:lnR>
                    <a:lnB w="9525">
                      <a:solidFill>
                        <a:srgbClr val="D6DFE4"/>
                      </a:solidFill>
                      <a:prstDash val="solid"/>
                    </a:lnB>
                    <a:solidFill>
                      <a:srgbClr val="F3F6F8"/>
                    </a:solidFill>
                  </a:tcPr>
                </a:tc>
                <a:tc>
                  <a:txBody>
                    <a:bodyPr/>
                    <a:lstStyle/>
                    <a:p>
                      <a:r>
                        <a:rPr sz="1950" b="0">
                          <a:solidFill>
                            <a:srgbClr val="203D50"/>
                          </a:solidFill>
                          <a:latin typeface="Times New Roman"/>
                          <a:ea typeface="Times New Roman"/>
                          <a:cs typeface="Times New Roman"/>
                        </a:rPr>
                        <a:t>Equal debits and credits with account and transaction traceability</a:t>
                      </a:r>
                    </a:p>
                  </a:txBody>
                  <a:tcPr marL="91440" marR="91440" marT="45720" marB="45720">
                    <a:lnR w="9525">
                      <a:solidFill>
                        <a:srgbClr val="D6DFE4"/>
                      </a:solidFill>
                      <a:prstDash val="solid"/>
                    </a:lnR>
                    <a:lnB w="9525">
                      <a:solidFill>
                        <a:srgbClr val="D6DFE4"/>
                      </a:solidFill>
                      <a:prstDash val="solid"/>
                    </a:lnB>
                    <a:solidFill>
                      <a:srgbClr val="F3F6F8"/>
                    </a:solidFill>
                  </a:tcPr>
                </a:tc>
              </a:tr>
              <a:tr h="603250">
                <a:tc>
                  <a:txBody>
                    <a:bodyPr/>
                    <a:lstStyle/>
                    <a:p>
                      <a:r>
                        <a:rPr sz="1950" b="0">
                          <a:solidFill>
                            <a:srgbClr val="203D50"/>
                          </a:solidFill>
                          <a:latin typeface="Times New Roman"/>
                          <a:ea typeface="Times New Roman"/>
                          <a:cs typeface="Times New Roman"/>
                        </a:rPr>
                        <a:t>Adjustments</a:t>
                      </a:r>
                    </a:p>
                  </a:txBody>
                  <a:tcPr marL="91440" marR="91440" marT="45720" marB="45720">
                    <a:lnL w="9525">
                      <a:solidFill>
                        <a:srgbClr val="D6DFE4"/>
                      </a:solidFill>
                      <a:prstDash val="solid"/>
                    </a:lnL>
                    <a:lnR w="9525">
                      <a:solidFill>
                        <a:srgbClr val="D6DFE4"/>
                      </a:solidFill>
                      <a:prstDash val="solid"/>
                    </a:lnR>
                    <a:lnB w="9525">
                      <a:solidFill>
                        <a:srgbClr val="D6DFE4"/>
                      </a:solidFill>
                      <a:prstDash val="solid"/>
                    </a:lnB>
                    <a:solidFill>
                      <a:srgbClr val="FFFFFF"/>
                    </a:solidFill>
                  </a:tcPr>
                </a:tc>
                <a:tc>
                  <a:txBody>
                    <a:bodyPr/>
                    <a:lstStyle/>
                    <a:p>
                      <a:r>
                        <a:rPr sz="1950" b="0">
                          <a:solidFill>
                            <a:srgbClr val="203D50"/>
                          </a:solidFill>
                          <a:latin typeface="Times New Roman"/>
                          <a:ea typeface="Times New Roman"/>
                          <a:cs typeface="Times New Roman"/>
                        </a:rPr>
                        <a:t>Rent prepaid 15,000, utilities accrued 1,000, depreciation 2,000</a:t>
                      </a:r>
                    </a:p>
                  </a:txBody>
                  <a:tcPr marL="91440" marR="91440" marT="45720" marB="45720">
                    <a:lnR w="9525">
                      <a:solidFill>
                        <a:srgbClr val="D6DFE4"/>
                      </a:solidFill>
                      <a:prstDash val="solid"/>
                    </a:lnR>
                    <a:lnB w="9525">
                      <a:solidFill>
                        <a:srgbClr val="D6DFE4"/>
                      </a:solidFill>
                      <a:prstDash val="solid"/>
                    </a:lnB>
                    <a:solidFill>
                      <a:srgbClr val="FFFFFF"/>
                    </a:solidFill>
                  </a:tcPr>
                </a:tc>
              </a:tr>
              <a:tr h="603250">
                <a:tc>
                  <a:txBody>
                    <a:bodyPr/>
                    <a:lstStyle/>
                    <a:p>
                      <a:r>
                        <a:rPr sz="1950" b="0">
                          <a:solidFill>
                            <a:srgbClr val="203D50"/>
                          </a:solidFill>
                          <a:latin typeface="Times New Roman"/>
                          <a:ea typeface="Times New Roman"/>
                          <a:cs typeface="Times New Roman"/>
                        </a:rPr>
                        <a:t>Rectification</a:t>
                      </a:r>
                    </a:p>
                  </a:txBody>
                  <a:tcPr marL="91440" marR="91440" marT="45720" marB="45720">
                    <a:lnL w="9525">
                      <a:solidFill>
                        <a:srgbClr val="D6DFE4"/>
                      </a:solidFill>
                      <a:prstDash val="solid"/>
                    </a:lnL>
                    <a:lnR w="9525">
                      <a:solidFill>
                        <a:srgbClr val="D6DFE4"/>
                      </a:solidFill>
                      <a:prstDash val="solid"/>
                    </a:lnR>
                    <a:lnB w="9525">
                      <a:solidFill>
                        <a:srgbClr val="D6DFE4"/>
                      </a:solidFill>
                      <a:prstDash val="solid"/>
                    </a:lnB>
                    <a:solidFill>
                      <a:srgbClr val="F3F6F8"/>
                    </a:solidFill>
                  </a:tcPr>
                </a:tc>
                <a:tc>
                  <a:txBody>
                    <a:bodyPr/>
                    <a:lstStyle/>
                    <a:p>
                      <a:r>
                        <a:rPr sz="1950" b="0">
                          <a:solidFill>
                            <a:srgbClr val="203D50"/>
                          </a:solidFill>
                          <a:latin typeface="Times New Roman"/>
                          <a:ea typeface="Times New Roman"/>
                          <a:cs typeface="Times New Roman"/>
                        </a:rPr>
                        <a:t>TX010 expenses 5,000 marketing initially capitalized</a:t>
                      </a:r>
                    </a:p>
                  </a:txBody>
                  <a:tcPr marL="91440" marR="91440" marT="45720" marB="45720">
                    <a:lnR w="9525">
                      <a:solidFill>
                        <a:srgbClr val="D6DFE4"/>
                      </a:solidFill>
                      <a:prstDash val="solid"/>
                    </a:lnR>
                    <a:lnB w="9525">
                      <a:solidFill>
                        <a:srgbClr val="D6DFE4"/>
                      </a:solidFill>
                      <a:prstDash val="solid"/>
                    </a:lnB>
                    <a:solidFill>
                      <a:srgbClr val="F3F6F8"/>
                    </a:solidFill>
                  </a:tcPr>
                </a:tc>
              </a:tr>
              <a:tr h="603250">
                <a:tc>
                  <a:txBody>
                    <a:bodyPr/>
                    <a:lstStyle/>
                    <a:p>
                      <a:r>
                        <a:rPr sz="1950" b="0">
                          <a:solidFill>
                            <a:srgbClr val="203D50"/>
                          </a:solidFill>
                          <a:latin typeface="Times New Roman"/>
                          <a:ea typeface="Times New Roman"/>
                          <a:cs typeface="Times New Roman"/>
                        </a:rPr>
                        <a:t>Statements</a:t>
                      </a:r>
                    </a:p>
                  </a:txBody>
                  <a:tcPr marL="91440" marR="91440" marT="45720" marB="45720">
                    <a:lnL w="9525">
                      <a:solidFill>
                        <a:srgbClr val="D6DFE4"/>
                      </a:solidFill>
                      <a:prstDash val="solid"/>
                    </a:lnL>
                    <a:lnR w="9525">
                      <a:solidFill>
                        <a:srgbClr val="D6DFE4"/>
                      </a:solidFill>
                      <a:prstDash val="solid"/>
                    </a:lnR>
                    <a:lnB w="9525">
                      <a:solidFill>
                        <a:srgbClr val="D6DFE4"/>
                      </a:solidFill>
                      <a:prstDash val="solid"/>
                    </a:lnB>
                    <a:solidFill>
                      <a:srgbClr val="FFFFFF"/>
                    </a:solidFill>
                  </a:tcPr>
                </a:tc>
                <a:tc>
                  <a:txBody>
                    <a:bodyPr/>
                    <a:lstStyle/>
                    <a:p>
                      <a:r>
                        <a:rPr sz="1950" b="0">
                          <a:solidFill>
                            <a:srgbClr val="203D50"/>
                          </a:solidFill>
                          <a:latin typeface="Times New Roman"/>
                          <a:ea typeface="Times New Roman"/>
                          <a:cs typeface="Times New Roman"/>
                        </a:rPr>
                        <a:t>Net profit 6,240 and cash/bank 39,746 reconcile</a:t>
                      </a:r>
                    </a:p>
                  </a:txBody>
                  <a:tcPr marL="91440" marR="91440" marT="45720" marB="45720">
                    <a:lnR w="9525">
                      <a:solidFill>
                        <a:srgbClr val="D6DFE4"/>
                      </a:solidFill>
                      <a:prstDash val="solid"/>
                    </a:lnR>
                    <a:lnB w="9525">
                      <a:solidFill>
                        <a:srgbClr val="D6DFE4"/>
                      </a:solidFill>
                      <a:prstDash val="solid"/>
                    </a:lnB>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C846E705-8F82-48E4-97DE-15509C0CE822}"/>
              </a:ext>
            </a:extLst>
          </p:cNvPr>
          <p:cNvSpPr>
            <a:spLocks xmlns:a="http://schemas.openxmlformats.org/drawingml/2006/main" noGrp="1"/>
          </p:cNvSpPr>
          <p:nvPr/>
        </p:nvSpPr>
        <p:spPr>
          <a:xfrm xmlns:a="http://schemas.openxmlformats.org/drawingml/2006/main">
            <a:off x="609600" y="5286375"/>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203D50"/>
                </a:solidFill>
                <a:latin typeface="Times New Roman"/>
                <a:ea typeface="Times New Roman"/>
                <a:cs typeface="Times New Roman"/>
              </a:defRPr>
            </a:defPPr>
          </a:lstStyle>
          <a:p xmlns:a="http://schemas.openxmlformats.org/drawingml/2006/main">
            <a:pPr>
              <a:defRPr sz="2100" b="0">
                <a:solidFill>
                  <a:srgbClr val="203D50"/>
                </a:solidFill>
                <a:latin typeface="Times New Roman"/>
                <a:ea typeface="Times New Roman"/>
                <a:cs typeface="Times New Roman"/>
              </a:defRPr>
            </a:pPr>
            <a:r>
              <a:rPr sz="2100" b="0">
                <a:solidFill>
                  <a:srgbClr val="203D50"/>
                </a:solidFill>
                <a:latin typeface="Times New Roman"/>
                <a:ea typeface="Times New Roman"/>
                <a:cs typeface="Times New Roman"/>
              </a:rPr>
              <a:t>Trial balance debit = credit = INR 2,89,630. Cash book and Tally import records accompany the workbook.</a:t>
            </a:r>
          </a:p>
        </p:txBody>
      </p:sp>
    </p:spTree>
    <p:extLst>
      <p:ext uri="{BB962C8B-B14F-4D97-AF65-F5344CB8AC3E}">
        <p14:creationId xmlns:p14="http://schemas.microsoft.com/office/powerpoint/2010/main" val="1743369876"/>
      </p:ext>
    </p:extLst>
  </p:cSld>
</p:sld>
</file>

<file path=ppt/slides/slide6.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C3F4E081-8AC4-4BE4-B00F-9CA51B37A031}"/>
              </a:ext>
            </a:extLst>
          </p:cNvPr>
          <p:cNvSpPr>
            <a:spLocks xmlns:a="http://schemas.openxmlformats.org/drawingml/2006/main" noGrp="1"/>
          </p:cNvSpPr>
          <p:nvPr/>
        </p:nvSpPr>
        <p:spPr>
          <a:xfrm xmlns:a="http://schemas.openxmlformats.org/drawingml/2006/main">
            <a:off x="609600" y="40005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1">
                <a:solidFill>
                  <a:srgbClr val="203D50"/>
                </a:solidFill>
                <a:latin typeface="Times New Roman"/>
                <a:ea typeface="Times New Roman"/>
                <a:cs typeface="Times New Roman"/>
              </a:defRPr>
            </a:defPPr>
          </a:lstStyle>
          <a:p xmlns:a="http://schemas.openxmlformats.org/drawingml/2006/main">
            <a:pPr>
              <a:defRPr sz="3150" b="1">
                <a:solidFill>
                  <a:srgbClr val="203D50"/>
                </a:solidFill>
                <a:latin typeface="Times New Roman"/>
                <a:ea typeface="Times New Roman"/>
                <a:cs typeface="Times New Roman"/>
              </a:defRPr>
            </a:pPr>
            <a:r>
              <a:rPr sz="3150" b="1">
                <a:solidFill>
                  <a:srgbClr val="203D50"/>
                </a:solidFill>
                <a:latin typeface="Times New Roman"/>
                <a:ea typeface="Times New Roman"/>
                <a:cs typeface="Times New Roman"/>
              </a:rPr>
              <a:t>Financial statements and feasibility</a:t>
            </a:r>
          </a:p>
        </p:txBody>
      </p:sp>
      <p:sp>
        <p:nvSpPr>
          <p:cNvPr id="2" name="">
            <a:extLst xmlns:a="http://schemas.openxmlformats.org/drawingml/2006/main">
              <a:ext uri="{FF2B5EF4-FFF2-40B4-BE49-F238E27FC236}">
                <a16:creationId xmlns:a16="http://schemas.microsoft.com/office/drawing/2014/main" id="{823E8F0C-FE0D-46DB-9648-F855FF2D2D9F}"/>
              </a:ext>
            </a:extLst>
          </p:cNvPr>
          <p:cNvSpPr>
            <a:spLocks xmlns:a="http://schemas.openxmlformats.org/drawingml/2006/main" noGrp="1"/>
          </p:cNvSpPr>
          <p:nvPr/>
        </p:nvSpPr>
        <p:spPr>
          <a:xfrm xmlns:a="http://schemas.openxmlformats.org/drawingml/2006/main">
            <a:off x="609600" y="6419850"/>
            <a:ext cx="1000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53636A"/>
                </a:solidFill>
                <a:latin typeface="Times New Roman"/>
                <a:ea typeface="Times New Roman"/>
                <a:cs typeface="Times New Roman"/>
              </a:defRPr>
            </a:defPPr>
          </a:lstStyle>
          <a:p xmlns:a="http://schemas.openxmlformats.org/drawingml/2006/main">
            <a:pPr>
              <a:defRPr sz="1350" b="0">
                <a:solidFill>
                  <a:srgbClr val="53636A"/>
                </a:solidFill>
                <a:latin typeface="Times New Roman"/>
                <a:ea typeface="Times New Roman"/>
                <a:cs typeface="Times New Roman"/>
              </a:defRPr>
            </a:pPr>
            <a:r>
              <a:rPr sz="1350" b="0">
                <a:solidFill>
                  <a:srgbClr val="53636A"/>
                </a:solidFill>
                <a:latin typeface="Times New Roman"/>
                <a:ea typeface="Times New Roman"/>
                <a:cs typeface="Times New Roman"/>
              </a:rPr>
              <a:t>Campus Corner Café. Simulated academic case. November 2026.</a:t>
            </a:r>
          </a:p>
        </p:txBody>
      </p:sp>
      <p:sp>
        <p:nvSpPr>
          <p:cNvPr id="3" name="">
            <a:extLst xmlns:a="http://schemas.openxmlformats.org/drawingml/2006/main">
              <a:ext uri="{FF2B5EF4-FFF2-40B4-BE49-F238E27FC236}">
                <a16:creationId xmlns:a16="http://schemas.microsoft.com/office/drawing/2014/main" id="{2D4D07AD-46D1-46D4-9A78-843DAF9B7443}"/>
              </a:ext>
            </a:extLst>
          </p:cNvPr>
          <p:cNvSpPr>
            <a:spLocks xmlns:a="http://schemas.openxmlformats.org/drawingml/2006/main" noGrp="1"/>
          </p:cNvSpPr>
          <p:nvPr/>
        </p:nvSpPr>
        <p:spPr>
          <a:xfrm xmlns:a="http://schemas.openxmlformats.org/drawingml/2006/main">
            <a:off x="11144250" y="6419850"/>
            <a:ext cx="4381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53636A"/>
                </a:solidFill>
                <a:latin typeface="Times New Roman"/>
                <a:ea typeface="Times New Roman"/>
                <a:cs typeface="Times New Roman"/>
              </a:defRPr>
            </a:defPPr>
          </a:lstStyle>
          <a:p xmlns:a="http://schemas.openxmlformats.org/drawingml/2006/main">
            <a:pPr>
              <a:defRPr sz="1350" b="0">
                <a:solidFill>
                  <a:srgbClr val="53636A"/>
                </a:solidFill>
                <a:latin typeface="Times New Roman"/>
                <a:ea typeface="Times New Roman"/>
                <a:cs typeface="Times New Roman"/>
              </a:defRPr>
            </a:pPr>
            <a:r>
              <a:rPr sz="1350" b="0">
                <a:solidFill>
                  <a:srgbClr val="53636A"/>
                </a:solidFill>
                <a:latin typeface="Times New Roman"/>
                <a:ea typeface="Times New Roman"/>
                <a:cs typeface="Times New Roman"/>
              </a:rPr>
              <a:t>06</a:t>
            </a:r>
          </a:p>
        </p:txBody>
      </p:sp>
      <p:graphicFrame>
        <p:nvGraphicFramePr>
          <p:cNvPr id="4" name="">
            <a:extLst xmlns:a="http://schemas.openxmlformats.org/drawingml/2006/main">
              <a:ext uri="{FF2B5EF4-FFF2-40B4-BE49-F238E27FC236}">
                <a16:creationId xmlns:a16="http://schemas.microsoft.com/office/drawing/2014/main" id="{E3237FE9-1FCC-45E9-9E43-C46A0A7C302D}"/>
              </a:ext>
            </a:extLst>
          </p:cNvPr>
          <p:cNvGraphicFramePr/>
          <p:nvPr/>
        </p:nvGraphicFramePr>
        <p:xfrm>
          <a:off xmlns:a="http://schemas.openxmlformats.org/drawingml/2006/main" x="609600" y="1390650"/>
          <a:ext xmlns:a="http://schemas.openxmlformats.org/drawingml/2006/main" cx="10972800" cy="3619500"/>
        </p:xfrm>
        <a:graphic xmlns:a="http://schemas.openxmlformats.org/drawingml/2006/main">
          <a:graphicData uri="http://schemas.openxmlformats.org/drawingml/2006/table">
            <a:tbl>
              <a:tblPr/>
              <a:tblGrid>
                <a:gridCol w="7239000"/>
                <a:gridCol w="3733800"/>
              </a:tblGrid>
              <a:tr h="603250">
                <a:tc>
                  <a:txBody>
                    <a:bodyPr/>
                    <a:lstStyle/>
                    <a:p>
                      <a:r>
                        <a:rPr sz="1950" b="1">
                          <a:solidFill>
                            <a:srgbClr val="203D50"/>
                          </a:solidFill>
                          <a:latin typeface="Times New Roman"/>
                          <a:ea typeface="Times New Roman"/>
                          <a:cs typeface="Times New Roman"/>
                        </a:rPr>
                        <a:t>Statement / indicator</a:t>
                      </a:r>
                    </a:p>
                  </a:txBody>
                  <a:tcPr marL="91440" marR="91440" marT="45720" marB="45720">
                    <a:lnL w="9525">
                      <a:solidFill>
                        <a:srgbClr val="D6DFE4"/>
                      </a:solidFill>
                      <a:prstDash val="solid"/>
                    </a:lnL>
                    <a:lnR w="9525">
                      <a:solidFill>
                        <a:srgbClr val="D6DFE4"/>
                      </a:solidFill>
                      <a:prstDash val="solid"/>
                    </a:lnR>
                    <a:lnT w="9525">
                      <a:solidFill>
                        <a:srgbClr val="D6DFE4"/>
                      </a:solidFill>
                      <a:prstDash val="solid"/>
                    </a:lnT>
                    <a:lnB w="9525">
                      <a:solidFill>
                        <a:srgbClr val="D6DFE4"/>
                      </a:solidFill>
                      <a:prstDash val="solid"/>
                    </a:lnB>
                    <a:solidFill>
                      <a:srgbClr val="E5EDF1"/>
                    </a:solidFill>
                  </a:tcPr>
                </a:tc>
                <a:tc>
                  <a:txBody>
                    <a:bodyPr/>
                    <a:lstStyle/>
                    <a:p>
                      <a:r>
                        <a:rPr sz="1950" b="1">
                          <a:solidFill>
                            <a:srgbClr val="203D50"/>
                          </a:solidFill>
                          <a:latin typeface="Times New Roman"/>
                          <a:ea typeface="Times New Roman"/>
                          <a:cs typeface="Times New Roman"/>
                        </a:rPr>
                        <a:t>INR or ratio</a:t>
                      </a:r>
                    </a:p>
                  </a:txBody>
                  <a:tcPr marL="91440" marR="91440" marT="45720" marB="45720">
                    <a:lnR w="9525">
                      <a:solidFill>
                        <a:srgbClr val="D6DFE4"/>
                      </a:solidFill>
                      <a:prstDash val="solid"/>
                    </a:lnR>
                    <a:lnT w="9525">
                      <a:solidFill>
                        <a:srgbClr val="D6DFE4"/>
                      </a:solidFill>
                      <a:prstDash val="solid"/>
                    </a:lnT>
                    <a:lnB w="9525">
                      <a:solidFill>
                        <a:srgbClr val="D6DFE4"/>
                      </a:solidFill>
                      <a:prstDash val="solid"/>
                    </a:lnB>
                    <a:solidFill>
                      <a:srgbClr val="E5EDF1"/>
                    </a:solidFill>
                  </a:tcPr>
                </a:tc>
              </a:tr>
              <a:tr h="603250">
                <a:tc>
                  <a:txBody>
                    <a:bodyPr/>
                    <a:lstStyle/>
                    <a:p>
                      <a:r>
                        <a:rPr sz="1950" b="0">
                          <a:solidFill>
                            <a:srgbClr val="203D50"/>
                          </a:solidFill>
                          <a:latin typeface="Times New Roman"/>
                          <a:ea typeface="Times New Roman"/>
                          <a:cs typeface="Times New Roman"/>
                        </a:rPr>
                        <a:t>Net sales / production cost of sales</a:t>
                      </a:r>
                    </a:p>
                  </a:txBody>
                  <a:tcPr marL="91440" marR="91440" marT="45720" marB="45720">
                    <a:lnL w="9525">
                      <a:solidFill>
                        <a:srgbClr val="D6DFE4"/>
                      </a:solidFill>
                      <a:prstDash val="solid"/>
                    </a:lnL>
                    <a:lnR w="9525">
                      <a:solidFill>
                        <a:srgbClr val="D6DFE4"/>
                      </a:solidFill>
                      <a:prstDash val="solid"/>
                    </a:lnR>
                    <a:lnB w="9525">
                      <a:solidFill>
                        <a:srgbClr val="D6DFE4"/>
                      </a:solidFill>
                      <a:prstDash val="solid"/>
                    </a:lnB>
                    <a:solidFill>
                      <a:srgbClr val="FFFFFF"/>
                    </a:solidFill>
                  </a:tcPr>
                </a:tc>
                <a:tc>
                  <a:txBody>
                    <a:bodyPr/>
                    <a:lstStyle/>
                    <a:p>
                      <a:r>
                        <a:rPr sz="1950" b="0">
                          <a:solidFill>
                            <a:srgbClr val="203D50"/>
                          </a:solidFill>
                          <a:latin typeface="Times New Roman"/>
                          <a:ea typeface="Times New Roman"/>
                          <a:cs typeface="Times New Roman"/>
                        </a:rPr>
                        <a:t>1,13,100 / 82,360</a:t>
                      </a:r>
                    </a:p>
                  </a:txBody>
                  <a:tcPr marL="91440" marR="91440" marT="45720" marB="45720">
                    <a:lnR w="9525">
                      <a:solidFill>
                        <a:srgbClr val="D6DFE4"/>
                      </a:solidFill>
                      <a:prstDash val="solid"/>
                    </a:lnR>
                    <a:lnB w="9525">
                      <a:solidFill>
                        <a:srgbClr val="D6DFE4"/>
                      </a:solidFill>
                      <a:prstDash val="solid"/>
                    </a:lnB>
                    <a:solidFill>
                      <a:srgbClr val="FFFFFF"/>
                    </a:solidFill>
                  </a:tcPr>
                </a:tc>
              </a:tr>
              <a:tr h="603250">
                <a:tc>
                  <a:txBody>
                    <a:bodyPr/>
                    <a:lstStyle/>
                    <a:p>
                      <a:r>
                        <a:rPr sz="1950" b="0">
                          <a:solidFill>
                            <a:srgbClr val="203D50"/>
                          </a:solidFill>
                          <a:latin typeface="Times New Roman"/>
                          <a:ea typeface="Times New Roman"/>
                          <a:cs typeface="Times New Roman"/>
                        </a:rPr>
                        <a:t>Production gross profit / contribution</a:t>
                      </a:r>
                    </a:p>
                  </a:txBody>
                  <a:tcPr marL="91440" marR="91440" marT="45720" marB="45720">
                    <a:lnL w="9525">
                      <a:solidFill>
                        <a:srgbClr val="D6DFE4"/>
                      </a:solidFill>
                      <a:prstDash val="solid"/>
                    </a:lnL>
                    <a:lnR w="9525">
                      <a:solidFill>
                        <a:srgbClr val="D6DFE4"/>
                      </a:solidFill>
                      <a:prstDash val="solid"/>
                    </a:lnR>
                    <a:lnB w="9525">
                      <a:solidFill>
                        <a:srgbClr val="D6DFE4"/>
                      </a:solidFill>
                      <a:prstDash val="solid"/>
                    </a:lnB>
                    <a:solidFill>
                      <a:srgbClr val="F3F6F8"/>
                    </a:solidFill>
                  </a:tcPr>
                </a:tc>
                <a:tc>
                  <a:txBody>
                    <a:bodyPr/>
                    <a:lstStyle/>
                    <a:p>
                      <a:r>
                        <a:rPr sz="1950" b="0">
                          <a:solidFill>
                            <a:srgbClr val="203D50"/>
                          </a:solidFill>
                          <a:latin typeface="Times New Roman"/>
                          <a:ea typeface="Times New Roman"/>
                          <a:cs typeface="Times New Roman"/>
                        </a:rPr>
                        <a:t>30,740 / 64,740</a:t>
                      </a:r>
                    </a:p>
                  </a:txBody>
                  <a:tcPr marL="91440" marR="91440" marT="45720" marB="45720">
                    <a:lnR w="9525">
                      <a:solidFill>
                        <a:srgbClr val="D6DFE4"/>
                      </a:solidFill>
                      <a:prstDash val="solid"/>
                    </a:lnR>
                    <a:lnB w="9525">
                      <a:solidFill>
                        <a:srgbClr val="D6DFE4"/>
                      </a:solidFill>
                      <a:prstDash val="solid"/>
                    </a:lnB>
                    <a:solidFill>
                      <a:srgbClr val="F3F6F8"/>
                    </a:solidFill>
                  </a:tcPr>
                </a:tc>
              </a:tr>
              <a:tr h="603250">
                <a:tc>
                  <a:txBody>
                    <a:bodyPr/>
                    <a:lstStyle/>
                    <a:p>
                      <a:r>
                        <a:rPr sz="1950" b="0">
                          <a:solidFill>
                            <a:srgbClr val="203D50"/>
                          </a:solidFill>
                          <a:latin typeface="Times New Roman"/>
                          <a:ea typeface="Times New Roman"/>
                          <a:cs typeface="Times New Roman"/>
                        </a:rPr>
                        <a:t>Recurring operating profit / first-month net profit</a:t>
                      </a:r>
                    </a:p>
                  </a:txBody>
                  <a:tcPr marL="91440" marR="91440" marT="45720" marB="45720">
                    <a:lnL w="9525">
                      <a:solidFill>
                        <a:srgbClr val="D6DFE4"/>
                      </a:solidFill>
                      <a:prstDash val="solid"/>
                    </a:lnL>
                    <a:lnR w="9525">
                      <a:solidFill>
                        <a:srgbClr val="D6DFE4"/>
                      </a:solidFill>
                      <a:prstDash val="solid"/>
                    </a:lnR>
                    <a:lnB w="9525">
                      <a:solidFill>
                        <a:srgbClr val="D6DFE4"/>
                      </a:solidFill>
                      <a:prstDash val="solid"/>
                    </a:lnB>
                    <a:solidFill>
                      <a:srgbClr val="FFFFFF"/>
                    </a:solidFill>
                  </a:tcPr>
                </a:tc>
                <a:tc>
                  <a:txBody>
                    <a:bodyPr/>
                    <a:lstStyle/>
                    <a:p>
                      <a:r>
                        <a:rPr sz="1950" b="0">
                          <a:solidFill>
                            <a:srgbClr val="203D50"/>
                          </a:solidFill>
                          <a:latin typeface="Times New Roman"/>
                          <a:ea typeface="Times New Roman"/>
                          <a:cs typeface="Times New Roman"/>
                        </a:rPr>
                        <a:t>19,740 / 6,240</a:t>
                      </a:r>
                    </a:p>
                  </a:txBody>
                  <a:tcPr marL="91440" marR="91440" marT="45720" marB="45720">
                    <a:lnR w="9525">
                      <a:solidFill>
                        <a:srgbClr val="D6DFE4"/>
                      </a:solidFill>
                      <a:prstDash val="solid"/>
                    </a:lnR>
                    <a:lnB w="9525">
                      <a:solidFill>
                        <a:srgbClr val="D6DFE4"/>
                      </a:solidFill>
                      <a:prstDash val="solid"/>
                    </a:lnB>
                    <a:solidFill>
                      <a:srgbClr val="FFFFFF"/>
                    </a:solidFill>
                  </a:tcPr>
                </a:tc>
              </a:tr>
              <a:tr h="603250">
                <a:tc>
                  <a:txBody>
                    <a:bodyPr/>
                    <a:lstStyle/>
                    <a:p>
                      <a:r>
                        <a:rPr sz="1950" b="0">
                          <a:solidFill>
                            <a:srgbClr val="203D50"/>
                          </a:solidFill>
                          <a:latin typeface="Times New Roman"/>
                          <a:ea typeface="Times New Roman"/>
                          <a:cs typeface="Times New Roman"/>
                        </a:rPr>
                        <a:t>Assets = liabilities + equity</a:t>
                      </a:r>
                    </a:p>
                  </a:txBody>
                  <a:tcPr marL="91440" marR="91440" marT="45720" marB="45720">
                    <a:lnL w="9525">
                      <a:solidFill>
                        <a:srgbClr val="D6DFE4"/>
                      </a:solidFill>
                      <a:prstDash val="solid"/>
                    </a:lnL>
                    <a:lnR w="9525">
                      <a:solidFill>
                        <a:srgbClr val="D6DFE4"/>
                      </a:solidFill>
                      <a:prstDash val="solid"/>
                    </a:lnR>
                    <a:lnB w="9525">
                      <a:solidFill>
                        <a:srgbClr val="D6DFE4"/>
                      </a:solidFill>
                      <a:prstDash val="solid"/>
                    </a:lnB>
                    <a:solidFill>
                      <a:srgbClr val="F3F6F8"/>
                    </a:solidFill>
                  </a:tcPr>
                </a:tc>
                <a:tc>
                  <a:txBody>
                    <a:bodyPr/>
                    <a:lstStyle/>
                    <a:p>
                      <a:r>
                        <a:rPr sz="1950" b="0">
                          <a:solidFill>
                            <a:srgbClr val="203D50"/>
                          </a:solidFill>
                          <a:latin typeface="Times New Roman"/>
                          <a:ea typeface="Times New Roman"/>
                          <a:cs typeface="Times New Roman"/>
                        </a:rPr>
                        <a:t>1,77,600 = 53,360 + 1,24,240</a:t>
                      </a:r>
                    </a:p>
                  </a:txBody>
                  <a:tcPr marL="91440" marR="91440" marT="45720" marB="45720">
                    <a:lnR w="9525">
                      <a:solidFill>
                        <a:srgbClr val="D6DFE4"/>
                      </a:solidFill>
                      <a:prstDash val="solid"/>
                    </a:lnR>
                    <a:lnB w="9525">
                      <a:solidFill>
                        <a:srgbClr val="D6DFE4"/>
                      </a:solidFill>
                      <a:prstDash val="solid"/>
                    </a:lnB>
                    <a:solidFill>
                      <a:srgbClr val="F3F6F8"/>
                    </a:solidFill>
                  </a:tcPr>
                </a:tc>
              </a:tr>
              <a:tr h="603250">
                <a:tc>
                  <a:txBody>
                    <a:bodyPr/>
                    <a:lstStyle/>
                    <a:p>
                      <a:r>
                        <a:rPr sz="1950" b="0">
                          <a:solidFill>
                            <a:srgbClr val="203D50"/>
                          </a:solidFill>
                          <a:latin typeface="Times New Roman"/>
                          <a:ea typeface="Times New Roman"/>
                          <a:cs typeface="Times New Roman"/>
                        </a:rPr>
                        <a:t>Current ratio / quick ratio</a:t>
                      </a:r>
                    </a:p>
                  </a:txBody>
                  <a:tcPr marL="91440" marR="91440" marT="45720" marB="45720">
                    <a:lnL w="9525">
                      <a:solidFill>
                        <a:srgbClr val="D6DFE4"/>
                      </a:solidFill>
                      <a:prstDash val="solid"/>
                    </a:lnL>
                    <a:lnR w="9525">
                      <a:solidFill>
                        <a:srgbClr val="D6DFE4"/>
                      </a:solidFill>
                      <a:prstDash val="solid"/>
                    </a:lnR>
                    <a:lnB w="9525">
                      <a:solidFill>
                        <a:srgbClr val="D6DFE4"/>
                      </a:solidFill>
                      <a:prstDash val="solid"/>
                    </a:lnB>
                    <a:solidFill>
                      <a:srgbClr val="FFFFFF"/>
                    </a:solidFill>
                  </a:tcPr>
                </a:tc>
                <a:tc>
                  <a:txBody>
                    <a:bodyPr/>
                    <a:lstStyle/>
                    <a:p>
                      <a:r>
                        <a:rPr sz="1950" b="0">
                          <a:solidFill>
                            <a:srgbClr val="203D50"/>
                          </a:solidFill>
                          <a:latin typeface="Times New Roman"/>
                          <a:ea typeface="Times New Roman"/>
                          <a:cs typeface="Times New Roman"/>
                        </a:rPr>
                        <a:t>1.30 / 0.80</a:t>
                      </a:r>
                    </a:p>
                  </a:txBody>
                  <a:tcPr marL="91440" marR="91440" marT="45720" marB="45720">
                    <a:lnR w="9525">
                      <a:solidFill>
                        <a:srgbClr val="D6DFE4"/>
                      </a:solidFill>
                      <a:prstDash val="solid"/>
                    </a:lnR>
                    <a:lnB w="9525">
                      <a:solidFill>
                        <a:srgbClr val="D6DFE4"/>
                      </a:solidFill>
                      <a:prstDash val="solid"/>
                    </a:lnB>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6A922B1D-FEC9-4304-AD4C-02F1B7038EBE}"/>
              </a:ext>
            </a:extLst>
          </p:cNvPr>
          <p:cNvSpPr>
            <a:spLocks xmlns:a="http://schemas.openxmlformats.org/drawingml/2006/main" noGrp="1"/>
          </p:cNvSpPr>
          <p:nvPr/>
        </p:nvSpPr>
        <p:spPr>
          <a:xfrm xmlns:a="http://schemas.openxmlformats.org/drawingml/2006/main">
            <a:off x="609600" y="5257800"/>
            <a:ext cx="109728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0">
                <a:solidFill>
                  <a:srgbClr val="203D50"/>
                </a:solidFill>
                <a:latin typeface="Times New Roman"/>
                <a:ea typeface="Times New Roman"/>
                <a:cs typeface="Times New Roman"/>
              </a:defRPr>
            </a:defPPr>
          </a:lstStyle>
          <a:p xmlns:a="http://schemas.openxmlformats.org/drawingml/2006/main">
            <a:pPr>
              <a:defRPr sz="1950" b="0">
                <a:solidFill>
                  <a:srgbClr val="203D50"/>
                </a:solidFill>
                <a:latin typeface="Times New Roman"/>
                <a:ea typeface="Times New Roman"/>
                <a:cs typeface="Times New Roman"/>
              </a:defRPr>
            </a:pPr>
            <a:r>
              <a:rPr sz="1950" b="0">
                <a:solidFill>
                  <a:srgbClr val="203D50"/>
                </a:solidFill>
                <a:latin typeface="Times New Roman"/>
                <a:ea typeface="Times New Roman"/>
                <a:cs typeface="Times New Roman"/>
              </a:rPr>
              <a:t>First-month profit deducts setup 13,000 and interest 500 from recurring profit.</a:t>
            </a:r>
          </a:p>
        </p:txBody>
      </p:sp>
      <p:sp>
        <p:nvSpPr>
          <p:cNvPr id="6" name="">
            <a:extLst xmlns:a="http://schemas.openxmlformats.org/drawingml/2006/main">
              <a:ext uri="{FF2B5EF4-FFF2-40B4-BE49-F238E27FC236}">
                <a16:creationId xmlns:a16="http://schemas.microsoft.com/office/drawing/2014/main" id="{FA0A7CE6-1FC3-49AC-8B9E-9C9B7AFB5B99}"/>
              </a:ext>
            </a:extLst>
          </p:cNvPr>
          <p:cNvSpPr>
            <a:spLocks xmlns:a="http://schemas.openxmlformats.org/drawingml/2006/main" noGrp="1"/>
          </p:cNvSpPr>
          <p:nvPr/>
        </p:nvSpPr>
        <p:spPr>
          <a:xfrm xmlns:a="http://schemas.openxmlformats.org/drawingml/2006/main">
            <a:off x="609600" y="5810250"/>
            <a:ext cx="109728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0">
                <a:solidFill>
                  <a:srgbClr val="203D50"/>
                </a:solidFill>
                <a:latin typeface="Times New Roman"/>
                <a:ea typeface="Times New Roman"/>
                <a:cs typeface="Times New Roman"/>
              </a:defRPr>
            </a:defPPr>
          </a:lstStyle>
          <a:p xmlns:a="http://schemas.openxmlformats.org/drawingml/2006/main">
            <a:pPr>
              <a:defRPr sz="1950" b="0">
                <a:solidFill>
                  <a:srgbClr val="203D50"/>
                </a:solidFill>
                <a:latin typeface="Times New Roman"/>
                <a:ea typeface="Times New Roman"/>
                <a:cs typeface="Times New Roman"/>
              </a:defRPr>
            </a:pPr>
            <a:r>
              <a:rPr sz="1950" b="0">
                <a:solidFill>
                  <a:srgbClr val="203D50"/>
                </a:solidFill>
                <a:latin typeface="Times New Roman"/>
                <a:ea typeface="Times New Roman"/>
                <a:cs typeface="Times New Roman"/>
              </a:rPr>
              <a:t>Simple cash-proxy payback: 8.00 months. Taxes, risk and discounting are excluded.</a:t>
            </a:r>
          </a:p>
        </p:txBody>
      </p:sp>
    </p:spTree>
    <p:extLst>
      <p:ext uri="{BB962C8B-B14F-4D97-AF65-F5344CB8AC3E}">
        <p14:creationId xmlns:p14="http://schemas.microsoft.com/office/powerpoint/2010/main" val="32533659"/>
      </p:ext>
    </p:extLst>
  </p:cSld>
</p:sld>
</file>

<file path=ppt/slides/slide7.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85D4A67-9FBE-4056-B134-16DF91C90D0E}"/>
              </a:ext>
            </a:extLst>
          </p:cNvPr>
          <p:cNvSpPr>
            <a:spLocks xmlns:a="http://schemas.openxmlformats.org/drawingml/2006/main" noGrp="1"/>
          </p:cNvSpPr>
          <p:nvPr/>
        </p:nvSpPr>
        <p:spPr>
          <a:xfrm xmlns:a="http://schemas.openxmlformats.org/drawingml/2006/main">
            <a:off x="609600" y="40005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1">
                <a:solidFill>
                  <a:srgbClr val="203D50"/>
                </a:solidFill>
                <a:latin typeface="Times New Roman"/>
                <a:ea typeface="Times New Roman"/>
                <a:cs typeface="Times New Roman"/>
              </a:defRPr>
            </a:defPPr>
          </a:lstStyle>
          <a:p xmlns:a="http://schemas.openxmlformats.org/drawingml/2006/main">
            <a:pPr>
              <a:defRPr sz="3150" b="1">
                <a:solidFill>
                  <a:srgbClr val="203D50"/>
                </a:solidFill>
                <a:latin typeface="Times New Roman"/>
                <a:ea typeface="Times New Roman"/>
                <a:cs typeface="Times New Roman"/>
              </a:defRPr>
            </a:pPr>
            <a:r>
              <a:rPr sz="3150" b="1">
                <a:solidFill>
                  <a:srgbClr val="203D50"/>
                </a:solidFill>
                <a:latin typeface="Times New Roman"/>
                <a:ea typeface="Times New Roman"/>
                <a:cs typeface="Times New Roman"/>
              </a:rPr>
              <a:t>Product costing and cost behaviour</a:t>
            </a:r>
          </a:p>
        </p:txBody>
      </p:sp>
      <p:sp>
        <p:nvSpPr>
          <p:cNvPr id="2" name="">
            <a:extLst xmlns:a="http://schemas.openxmlformats.org/drawingml/2006/main">
              <a:ext uri="{FF2B5EF4-FFF2-40B4-BE49-F238E27FC236}">
                <a16:creationId xmlns:a16="http://schemas.microsoft.com/office/drawing/2014/main" id="{1EBEFA01-923B-4C36-99BA-4A2DF20062A7}"/>
              </a:ext>
            </a:extLst>
          </p:cNvPr>
          <p:cNvSpPr>
            <a:spLocks xmlns:a="http://schemas.openxmlformats.org/drawingml/2006/main" noGrp="1"/>
          </p:cNvSpPr>
          <p:nvPr/>
        </p:nvSpPr>
        <p:spPr>
          <a:xfrm xmlns:a="http://schemas.openxmlformats.org/drawingml/2006/main">
            <a:off x="609600" y="6419850"/>
            <a:ext cx="1000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53636A"/>
                </a:solidFill>
                <a:latin typeface="Times New Roman"/>
                <a:ea typeface="Times New Roman"/>
                <a:cs typeface="Times New Roman"/>
              </a:defRPr>
            </a:defPPr>
          </a:lstStyle>
          <a:p xmlns:a="http://schemas.openxmlformats.org/drawingml/2006/main">
            <a:pPr>
              <a:defRPr sz="1350" b="0">
                <a:solidFill>
                  <a:srgbClr val="53636A"/>
                </a:solidFill>
                <a:latin typeface="Times New Roman"/>
                <a:ea typeface="Times New Roman"/>
                <a:cs typeface="Times New Roman"/>
              </a:defRPr>
            </a:pPr>
            <a:r>
              <a:rPr sz="1350" b="0">
                <a:solidFill>
                  <a:srgbClr val="53636A"/>
                </a:solidFill>
                <a:latin typeface="Times New Roman"/>
                <a:ea typeface="Times New Roman"/>
                <a:cs typeface="Times New Roman"/>
              </a:rPr>
              <a:t>Campus Corner Café. Simulated academic case. November 2026.</a:t>
            </a:r>
          </a:p>
        </p:txBody>
      </p:sp>
      <p:sp>
        <p:nvSpPr>
          <p:cNvPr id="3" name="">
            <a:extLst xmlns:a="http://schemas.openxmlformats.org/drawingml/2006/main">
              <a:ext uri="{FF2B5EF4-FFF2-40B4-BE49-F238E27FC236}">
                <a16:creationId xmlns:a16="http://schemas.microsoft.com/office/drawing/2014/main" id="{8BCDF29F-4AA4-4576-86C4-2C3EA1BC6D1C}"/>
              </a:ext>
            </a:extLst>
          </p:cNvPr>
          <p:cNvSpPr>
            <a:spLocks xmlns:a="http://schemas.openxmlformats.org/drawingml/2006/main" noGrp="1"/>
          </p:cNvSpPr>
          <p:nvPr/>
        </p:nvSpPr>
        <p:spPr>
          <a:xfrm xmlns:a="http://schemas.openxmlformats.org/drawingml/2006/main">
            <a:off x="11144250" y="6419850"/>
            <a:ext cx="4381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53636A"/>
                </a:solidFill>
                <a:latin typeface="Times New Roman"/>
                <a:ea typeface="Times New Roman"/>
                <a:cs typeface="Times New Roman"/>
              </a:defRPr>
            </a:defPPr>
          </a:lstStyle>
          <a:p xmlns:a="http://schemas.openxmlformats.org/drawingml/2006/main">
            <a:pPr>
              <a:defRPr sz="1350" b="0">
                <a:solidFill>
                  <a:srgbClr val="53636A"/>
                </a:solidFill>
                <a:latin typeface="Times New Roman"/>
                <a:ea typeface="Times New Roman"/>
                <a:cs typeface="Times New Roman"/>
              </a:defRPr>
            </a:pPr>
            <a:r>
              <a:rPr sz="1350" b="0">
                <a:solidFill>
                  <a:srgbClr val="53636A"/>
                </a:solidFill>
                <a:latin typeface="Times New Roman"/>
                <a:ea typeface="Times New Roman"/>
                <a:cs typeface="Times New Roman"/>
              </a:rPr>
              <a:t>07</a:t>
            </a:r>
          </a:p>
        </p:txBody>
      </p:sp>
      <p:graphicFrame>
        <p:nvGraphicFramePr>
          <p:cNvPr id="4" name="">
            <a:extLst xmlns:a="http://schemas.openxmlformats.org/drawingml/2006/main">
              <a:ext uri="{FF2B5EF4-FFF2-40B4-BE49-F238E27FC236}">
                <a16:creationId xmlns:a16="http://schemas.microsoft.com/office/drawing/2014/main" id="{1416677B-8B6E-413A-92E6-1AF8A1EDEACC}"/>
              </a:ext>
            </a:extLst>
          </p:cNvPr>
          <p:cNvGraphicFramePr/>
          <p:nvPr/>
        </p:nvGraphicFramePr>
        <p:xfrm>
          <a:off xmlns:a="http://schemas.openxmlformats.org/drawingml/2006/main" x="609600" y="1428750"/>
          <a:ext xmlns:a="http://schemas.openxmlformats.org/drawingml/2006/main" cx="10972800" cy="2571750"/>
        </p:xfrm>
        <a:graphic xmlns:a="http://schemas.openxmlformats.org/drawingml/2006/main">
          <a:graphicData uri="http://schemas.openxmlformats.org/drawingml/2006/table">
            <a:tbl>
              <a:tblPr/>
              <a:tblGrid>
                <a:gridCol w="3048000"/>
                <a:gridCol w="2095500"/>
                <a:gridCol w="1809750"/>
                <a:gridCol w="1905000"/>
                <a:gridCol w="2114550"/>
              </a:tblGrid>
              <a:tr h="642938">
                <a:tc>
                  <a:txBody>
                    <a:bodyPr/>
                    <a:lstStyle/>
                    <a:p>
                      <a:r>
                        <a:rPr sz="1950" b="1">
                          <a:solidFill>
                            <a:srgbClr val="203D50"/>
                          </a:solidFill>
                          <a:latin typeface="Times New Roman"/>
                          <a:ea typeface="Times New Roman"/>
                          <a:cs typeface="Times New Roman"/>
                        </a:rPr>
                        <a:t>Product</a:t>
                      </a:r>
                    </a:p>
                  </a:txBody>
                  <a:tcPr marL="91440" marR="91440" marT="45720" marB="45720">
                    <a:lnL w="9525">
                      <a:solidFill>
                        <a:srgbClr val="D6DFE4"/>
                      </a:solidFill>
                      <a:prstDash val="solid"/>
                    </a:lnL>
                    <a:lnR w="9525">
                      <a:solidFill>
                        <a:srgbClr val="D6DFE4"/>
                      </a:solidFill>
                      <a:prstDash val="solid"/>
                    </a:lnR>
                    <a:lnT w="9525">
                      <a:solidFill>
                        <a:srgbClr val="D6DFE4"/>
                      </a:solidFill>
                      <a:prstDash val="solid"/>
                    </a:lnT>
                    <a:lnB w="9525">
                      <a:solidFill>
                        <a:srgbClr val="D6DFE4"/>
                      </a:solidFill>
                      <a:prstDash val="solid"/>
                    </a:lnB>
                    <a:solidFill>
                      <a:srgbClr val="E5EDF1"/>
                    </a:solidFill>
                  </a:tcPr>
                </a:tc>
                <a:tc>
                  <a:txBody>
                    <a:bodyPr/>
                    <a:lstStyle/>
                    <a:p>
                      <a:r>
                        <a:rPr sz="1950" b="1">
                          <a:solidFill>
                            <a:srgbClr val="203D50"/>
                          </a:solidFill>
                          <a:latin typeface="Times New Roman"/>
                          <a:ea typeface="Times New Roman"/>
                          <a:cs typeface="Times New Roman"/>
                        </a:rPr>
                        <a:t>Full cost / unit</a:t>
                      </a:r>
                    </a:p>
                  </a:txBody>
                  <a:tcPr marL="91440" marR="91440" marT="45720" marB="45720">
                    <a:lnR w="9525">
                      <a:solidFill>
                        <a:srgbClr val="D6DFE4"/>
                      </a:solidFill>
                      <a:prstDash val="solid"/>
                    </a:lnR>
                    <a:lnT w="9525">
                      <a:solidFill>
                        <a:srgbClr val="D6DFE4"/>
                      </a:solidFill>
                      <a:prstDash val="solid"/>
                    </a:lnT>
                    <a:lnB w="9525">
                      <a:solidFill>
                        <a:srgbClr val="D6DFE4"/>
                      </a:solidFill>
                      <a:prstDash val="solid"/>
                    </a:lnB>
                    <a:solidFill>
                      <a:srgbClr val="E5EDF1"/>
                    </a:solidFill>
                  </a:tcPr>
                </a:tc>
                <a:tc>
                  <a:txBody>
                    <a:bodyPr/>
                    <a:lstStyle/>
                    <a:p>
                      <a:r>
                        <a:rPr sz="1950" b="1">
                          <a:solidFill>
                            <a:srgbClr val="203D50"/>
                          </a:solidFill>
                          <a:latin typeface="Times New Roman"/>
                          <a:ea typeface="Times New Roman"/>
                          <a:cs typeface="Times New Roman"/>
                        </a:rPr>
                        <a:t>Price / unit</a:t>
                      </a:r>
                    </a:p>
                  </a:txBody>
                  <a:tcPr marL="91440" marR="91440" marT="45720" marB="45720">
                    <a:lnR w="9525">
                      <a:solidFill>
                        <a:srgbClr val="D6DFE4"/>
                      </a:solidFill>
                      <a:prstDash val="solid"/>
                    </a:lnR>
                    <a:lnT w="9525">
                      <a:solidFill>
                        <a:srgbClr val="D6DFE4"/>
                      </a:solidFill>
                      <a:prstDash val="solid"/>
                    </a:lnT>
                    <a:lnB w="9525">
                      <a:solidFill>
                        <a:srgbClr val="D6DFE4"/>
                      </a:solidFill>
                      <a:prstDash val="solid"/>
                    </a:lnB>
                    <a:solidFill>
                      <a:srgbClr val="E5EDF1"/>
                    </a:solidFill>
                  </a:tcPr>
                </a:tc>
                <a:tc>
                  <a:txBody>
                    <a:bodyPr/>
                    <a:lstStyle/>
                    <a:p>
                      <a:r>
                        <a:rPr sz="1950" b="1">
                          <a:solidFill>
                            <a:srgbClr val="203D50"/>
                          </a:solidFill>
                          <a:latin typeface="Times New Roman"/>
                          <a:ea typeface="Times New Roman"/>
                          <a:cs typeface="Times New Roman"/>
                        </a:rPr>
                        <a:t>Profit / unit</a:t>
                      </a:r>
                    </a:p>
                  </a:txBody>
                  <a:tcPr marL="91440" marR="91440" marT="45720" marB="45720">
                    <a:lnR w="9525">
                      <a:solidFill>
                        <a:srgbClr val="D6DFE4"/>
                      </a:solidFill>
                      <a:prstDash val="solid"/>
                    </a:lnR>
                    <a:lnT w="9525">
                      <a:solidFill>
                        <a:srgbClr val="D6DFE4"/>
                      </a:solidFill>
                      <a:prstDash val="solid"/>
                    </a:lnT>
                    <a:lnB w="9525">
                      <a:solidFill>
                        <a:srgbClr val="D6DFE4"/>
                      </a:solidFill>
                      <a:prstDash val="solid"/>
                    </a:lnB>
                    <a:solidFill>
                      <a:srgbClr val="E5EDF1"/>
                    </a:solidFill>
                  </a:tcPr>
                </a:tc>
                <a:tc>
                  <a:txBody>
                    <a:bodyPr/>
                    <a:lstStyle/>
                    <a:p>
                      <a:r>
                        <a:rPr sz="1950" b="1">
                          <a:solidFill>
                            <a:srgbClr val="203D50"/>
                          </a:solidFill>
                          <a:latin typeface="Times New Roman"/>
                          <a:ea typeface="Times New Roman"/>
                          <a:cs typeface="Times New Roman"/>
                        </a:rPr>
                        <a:t>Contribution / unit</a:t>
                      </a:r>
                    </a:p>
                  </a:txBody>
                  <a:tcPr marL="91440" marR="91440" marT="45720" marB="45720">
                    <a:lnR w="9525">
                      <a:solidFill>
                        <a:srgbClr val="D6DFE4"/>
                      </a:solidFill>
                      <a:prstDash val="solid"/>
                    </a:lnR>
                    <a:lnT w="9525">
                      <a:solidFill>
                        <a:srgbClr val="D6DFE4"/>
                      </a:solidFill>
                      <a:prstDash val="solid"/>
                    </a:lnT>
                    <a:lnB w="9525">
                      <a:solidFill>
                        <a:srgbClr val="D6DFE4"/>
                      </a:solidFill>
                      <a:prstDash val="solid"/>
                    </a:lnB>
                    <a:solidFill>
                      <a:srgbClr val="E5EDF1"/>
                    </a:solidFill>
                  </a:tcPr>
                </a:tc>
              </a:tr>
              <a:tr h="642938">
                <a:tc>
                  <a:txBody>
                    <a:bodyPr/>
                    <a:lstStyle/>
                    <a:p>
                      <a:r>
                        <a:rPr sz="1950" b="0">
                          <a:solidFill>
                            <a:srgbClr val="203D50"/>
                          </a:solidFill>
                          <a:latin typeface="Times New Roman"/>
                          <a:ea typeface="Times New Roman"/>
                          <a:cs typeface="Times New Roman"/>
                        </a:rPr>
                        <a:t>Tea</a:t>
                      </a:r>
                    </a:p>
                  </a:txBody>
                  <a:tcPr marL="91440" marR="91440" marT="45720" marB="45720">
                    <a:lnL w="9525">
                      <a:solidFill>
                        <a:srgbClr val="D6DFE4"/>
                      </a:solidFill>
                      <a:prstDash val="solid"/>
                    </a:lnL>
                    <a:lnR w="9525">
                      <a:solidFill>
                        <a:srgbClr val="D6DFE4"/>
                      </a:solidFill>
                      <a:prstDash val="solid"/>
                    </a:lnR>
                    <a:lnB w="9525">
                      <a:solidFill>
                        <a:srgbClr val="D6DFE4"/>
                      </a:solidFill>
                      <a:prstDash val="solid"/>
                    </a:lnB>
                    <a:solidFill>
                      <a:srgbClr val="FFFFFF"/>
                    </a:solidFill>
                  </a:tcPr>
                </a:tc>
                <a:tc>
                  <a:txBody>
                    <a:bodyPr/>
                    <a:lstStyle/>
                    <a:p>
                      <a:r>
                        <a:rPr sz="1950" b="0">
                          <a:solidFill>
                            <a:srgbClr val="203D50"/>
                          </a:solidFill>
                          <a:latin typeface="Times New Roman"/>
                          <a:ea typeface="Times New Roman"/>
                          <a:cs typeface="Times New Roman"/>
                        </a:rPr>
                        <a:t>17.17</a:t>
                      </a:r>
                    </a:p>
                  </a:txBody>
                  <a:tcPr marL="91440" marR="91440" marT="45720" marB="45720">
                    <a:lnR w="9525">
                      <a:solidFill>
                        <a:srgbClr val="D6DFE4"/>
                      </a:solidFill>
                      <a:prstDash val="solid"/>
                    </a:lnR>
                    <a:lnB w="9525">
                      <a:solidFill>
                        <a:srgbClr val="D6DFE4"/>
                      </a:solidFill>
                      <a:prstDash val="solid"/>
                    </a:lnB>
                    <a:solidFill>
                      <a:srgbClr val="FFFFFF"/>
                    </a:solidFill>
                  </a:tcPr>
                </a:tc>
                <a:tc>
                  <a:txBody>
                    <a:bodyPr/>
                    <a:lstStyle/>
                    <a:p>
                      <a:r>
                        <a:rPr sz="1950" b="0">
                          <a:solidFill>
                            <a:srgbClr val="203D50"/>
                          </a:solidFill>
                          <a:latin typeface="Times New Roman"/>
                          <a:ea typeface="Times New Roman"/>
                          <a:cs typeface="Times New Roman"/>
                        </a:rPr>
                        <a:t>15</a:t>
                      </a:r>
                    </a:p>
                  </a:txBody>
                  <a:tcPr marL="91440" marR="91440" marT="45720" marB="45720">
                    <a:lnR w="9525">
                      <a:solidFill>
                        <a:srgbClr val="D6DFE4"/>
                      </a:solidFill>
                      <a:prstDash val="solid"/>
                    </a:lnR>
                    <a:lnB w="9525">
                      <a:solidFill>
                        <a:srgbClr val="D6DFE4"/>
                      </a:solidFill>
                      <a:prstDash val="solid"/>
                    </a:lnB>
                    <a:solidFill>
                      <a:srgbClr val="FFFFFF"/>
                    </a:solidFill>
                  </a:tcPr>
                </a:tc>
                <a:tc>
                  <a:txBody>
                    <a:bodyPr/>
                    <a:lstStyle/>
                    <a:p>
                      <a:r>
                        <a:rPr sz="1950" b="0">
                          <a:solidFill>
                            <a:srgbClr val="203D50"/>
                          </a:solidFill>
                          <a:latin typeface="Times New Roman"/>
                          <a:ea typeface="Times New Roman"/>
                          <a:cs typeface="Times New Roman"/>
                        </a:rPr>
                        <a:t>-2.17</a:t>
                      </a:r>
                    </a:p>
                  </a:txBody>
                  <a:tcPr marL="91440" marR="91440" marT="45720" marB="45720">
                    <a:lnR w="9525">
                      <a:solidFill>
                        <a:srgbClr val="D6DFE4"/>
                      </a:solidFill>
                      <a:prstDash val="solid"/>
                    </a:lnR>
                    <a:lnB w="9525">
                      <a:solidFill>
                        <a:srgbClr val="D6DFE4"/>
                      </a:solidFill>
                      <a:prstDash val="solid"/>
                    </a:lnB>
                    <a:solidFill>
                      <a:srgbClr val="FFFFFF"/>
                    </a:solidFill>
                  </a:tcPr>
                </a:tc>
                <a:tc>
                  <a:txBody>
                    <a:bodyPr/>
                    <a:lstStyle/>
                    <a:p>
                      <a:r>
                        <a:rPr sz="1950" b="0">
                          <a:solidFill>
                            <a:srgbClr val="203D50"/>
                          </a:solidFill>
                          <a:latin typeface="Times New Roman"/>
                          <a:ea typeface="Times New Roman"/>
                          <a:cs typeface="Times New Roman"/>
                        </a:rPr>
                        <a:t>9</a:t>
                      </a:r>
                    </a:p>
                  </a:txBody>
                  <a:tcPr marL="91440" marR="91440" marT="45720" marB="45720">
                    <a:lnR w="9525">
                      <a:solidFill>
                        <a:srgbClr val="D6DFE4"/>
                      </a:solidFill>
                      <a:prstDash val="solid"/>
                    </a:lnR>
                    <a:lnB w="9525">
                      <a:solidFill>
                        <a:srgbClr val="D6DFE4"/>
                      </a:solidFill>
                      <a:prstDash val="solid"/>
                    </a:lnB>
                    <a:solidFill>
                      <a:srgbClr val="FFFFFF"/>
                    </a:solidFill>
                  </a:tcPr>
                </a:tc>
              </a:tr>
              <a:tr h="642938">
                <a:tc>
                  <a:txBody>
                    <a:bodyPr/>
                    <a:lstStyle/>
                    <a:p>
                      <a:r>
                        <a:rPr sz="1950" b="0">
                          <a:solidFill>
                            <a:srgbClr val="203D50"/>
                          </a:solidFill>
                          <a:latin typeface="Times New Roman"/>
                          <a:ea typeface="Times New Roman"/>
                          <a:cs typeface="Times New Roman"/>
                        </a:rPr>
                        <a:t>Coffee</a:t>
                      </a:r>
                    </a:p>
                  </a:txBody>
                  <a:tcPr marL="91440" marR="91440" marT="45720" marB="45720">
                    <a:lnL w="9525">
                      <a:solidFill>
                        <a:srgbClr val="D6DFE4"/>
                      </a:solidFill>
                      <a:prstDash val="solid"/>
                    </a:lnL>
                    <a:lnR w="9525">
                      <a:solidFill>
                        <a:srgbClr val="D6DFE4"/>
                      </a:solidFill>
                      <a:prstDash val="solid"/>
                    </a:lnR>
                    <a:lnB w="9525">
                      <a:solidFill>
                        <a:srgbClr val="D6DFE4"/>
                      </a:solidFill>
                      <a:prstDash val="solid"/>
                    </a:lnB>
                    <a:solidFill>
                      <a:srgbClr val="F3F6F8"/>
                    </a:solidFill>
                  </a:tcPr>
                </a:tc>
                <a:tc>
                  <a:txBody>
                    <a:bodyPr/>
                    <a:lstStyle/>
                    <a:p>
                      <a:r>
                        <a:rPr sz="1950" b="0">
                          <a:solidFill>
                            <a:srgbClr val="203D50"/>
                          </a:solidFill>
                          <a:latin typeface="Times New Roman"/>
                          <a:ea typeface="Times New Roman"/>
                          <a:cs typeface="Times New Roman"/>
                        </a:rPr>
                        <a:t>23.17</a:t>
                      </a:r>
                    </a:p>
                  </a:txBody>
                  <a:tcPr marL="91440" marR="91440" marT="45720" marB="45720">
                    <a:lnR w="9525">
                      <a:solidFill>
                        <a:srgbClr val="D6DFE4"/>
                      </a:solidFill>
                      <a:prstDash val="solid"/>
                    </a:lnR>
                    <a:lnB w="9525">
                      <a:solidFill>
                        <a:srgbClr val="D6DFE4"/>
                      </a:solidFill>
                      <a:prstDash val="solid"/>
                    </a:lnB>
                    <a:solidFill>
                      <a:srgbClr val="F3F6F8"/>
                    </a:solidFill>
                  </a:tcPr>
                </a:tc>
                <a:tc>
                  <a:txBody>
                    <a:bodyPr/>
                    <a:lstStyle/>
                    <a:p>
                      <a:r>
                        <a:rPr sz="1950" b="0">
                          <a:solidFill>
                            <a:srgbClr val="203D50"/>
                          </a:solidFill>
                          <a:latin typeface="Times New Roman"/>
                          <a:ea typeface="Times New Roman"/>
                          <a:cs typeface="Times New Roman"/>
                        </a:rPr>
                        <a:t>30</a:t>
                      </a:r>
                    </a:p>
                  </a:txBody>
                  <a:tcPr marL="91440" marR="91440" marT="45720" marB="45720">
                    <a:lnR w="9525">
                      <a:solidFill>
                        <a:srgbClr val="D6DFE4"/>
                      </a:solidFill>
                      <a:prstDash val="solid"/>
                    </a:lnR>
                    <a:lnB w="9525">
                      <a:solidFill>
                        <a:srgbClr val="D6DFE4"/>
                      </a:solidFill>
                      <a:prstDash val="solid"/>
                    </a:lnB>
                    <a:solidFill>
                      <a:srgbClr val="F3F6F8"/>
                    </a:solidFill>
                  </a:tcPr>
                </a:tc>
                <a:tc>
                  <a:txBody>
                    <a:bodyPr/>
                    <a:lstStyle/>
                    <a:p>
                      <a:r>
                        <a:rPr sz="1950" b="0">
                          <a:solidFill>
                            <a:srgbClr val="203D50"/>
                          </a:solidFill>
                          <a:latin typeface="Times New Roman"/>
                          <a:ea typeface="Times New Roman"/>
                          <a:cs typeface="Times New Roman"/>
                        </a:rPr>
                        <a:t>6.83</a:t>
                      </a:r>
                    </a:p>
                  </a:txBody>
                  <a:tcPr marL="91440" marR="91440" marT="45720" marB="45720">
                    <a:lnR w="9525">
                      <a:solidFill>
                        <a:srgbClr val="D6DFE4"/>
                      </a:solidFill>
                      <a:prstDash val="solid"/>
                    </a:lnR>
                    <a:lnB w="9525">
                      <a:solidFill>
                        <a:srgbClr val="D6DFE4"/>
                      </a:solidFill>
                      <a:prstDash val="solid"/>
                    </a:lnB>
                    <a:solidFill>
                      <a:srgbClr val="F3F6F8"/>
                    </a:solidFill>
                  </a:tcPr>
                </a:tc>
                <a:tc>
                  <a:txBody>
                    <a:bodyPr/>
                    <a:lstStyle/>
                    <a:p>
                      <a:r>
                        <a:rPr sz="1950" b="0">
                          <a:solidFill>
                            <a:srgbClr val="203D50"/>
                          </a:solidFill>
                          <a:latin typeface="Times New Roman"/>
                          <a:ea typeface="Times New Roman"/>
                          <a:cs typeface="Times New Roman"/>
                        </a:rPr>
                        <a:t>18</a:t>
                      </a:r>
                    </a:p>
                  </a:txBody>
                  <a:tcPr marL="91440" marR="91440" marT="45720" marB="45720">
                    <a:lnR w="9525">
                      <a:solidFill>
                        <a:srgbClr val="D6DFE4"/>
                      </a:solidFill>
                      <a:prstDash val="solid"/>
                    </a:lnR>
                    <a:lnB w="9525">
                      <a:solidFill>
                        <a:srgbClr val="D6DFE4"/>
                      </a:solidFill>
                      <a:prstDash val="solid"/>
                    </a:lnB>
                    <a:solidFill>
                      <a:srgbClr val="F3F6F8"/>
                    </a:solidFill>
                  </a:tcPr>
                </a:tc>
              </a:tr>
              <a:tr h="642938">
                <a:tc>
                  <a:txBody>
                    <a:bodyPr/>
                    <a:lstStyle/>
                    <a:p>
                      <a:r>
                        <a:rPr sz="1950" b="0">
                          <a:solidFill>
                            <a:srgbClr val="203D50"/>
                          </a:solidFill>
                          <a:latin typeface="Times New Roman"/>
                          <a:ea typeface="Times New Roman"/>
                          <a:cs typeface="Times New Roman"/>
                        </a:rPr>
                        <a:t>Vegetable Sandwich</a:t>
                      </a:r>
                    </a:p>
                  </a:txBody>
                  <a:tcPr marL="91440" marR="91440" marT="45720" marB="45720">
                    <a:lnL w="9525">
                      <a:solidFill>
                        <a:srgbClr val="D6DFE4"/>
                      </a:solidFill>
                      <a:prstDash val="solid"/>
                    </a:lnL>
                    <a:lnR w="9525">
                      <a:solidFill>
                        <a:srgbClr val="D6DFE4"/>
                      </a:solidFill>
                      <a:prstDash val="solid"/>
                    </a:lnR>
                    <a:lnB w="9525">
                      <a:solidFill>
                        <a:srgbClr val="D6DFE4"/>
                      </a:solidFill>
                      <a:prstDash val="solid"/>
                    </a:lnB>
                    <a:solidFill>
                      <a:srgbClr val="FFFFFF"/>
                    </a:solidFill>
                  </a:tcPr>
                </a:tc>
                <a:tc>
                  <a:txBody>
                    <a:bodyPr/>
                    <a:lstStyle/>
                    <a:p>
                      <a:r>
                        <a:rPr sz="1950" b="0">
                          <a:solidFill>
                            <a:srgbClr val="203D50"/>
                          </a:solidFill>
                          <a:latin typeface="Times New Roman"/>
                          <a:ea typeface="Times New Roman"/>
                          <a:cs typeface="Times New Roman"/>
                        </a:rPr>
                        <a:t>39.17</a:t>
                      </a:r>
                    </a:p>
                  </a:txBody>
                  <a:tcPr marL="91440" marR="91440" marT="45720" marB="45720">
                    <a:lnR w="9525">
                      <a:solidFill>
                        <a:srgbClr val="D6DFE4"/>
                      </a:solidFill>
                      <a:prstDash val="solid"/>
                    </a:lnR>
                    <a:lnB w="9525">
                      <a:solidFill>
                        <a:srgbClr val="D6DFE4"/>
                      </a:solidFill>
                      <a:prstDash val="solid"/>
                    </a:lnB>
                    <a:solidFill>
                      <a:srgbClr val="FFFFFF"/>
                    </a:solidFill>
                  </a:tcPr>
                </a:tc>
                <a:tc>
                  <a:txBody>
                    <a:bodyPr/>
                    <a:lstStyle/>
                    <a:p>
                      <a:r>
                        <a:rPr sz="1950" b="0">
                          <a:solidFill>
                            <a:srgbClr val="203D50"/>
                          </a:solidFill>
                          <a:latin typeface="Times New Roman"/>
                          <a:ea typeface="Times New Roman"/>
                          <a:cs typeface="Times New Roman"/>
                        </a:rPr>
                        <a:t>60</a:t>
                      </a:r>
                    </a:p>
                  </a:txBody>
                  <a:tcPr marL="91440" marR="91440" marT="45720" marB="45720">
                    <a:lnR w="9525">
                      <a:solidFill>
                        <a:srgbClr val="D6DFE4"/>
                      </a:solidFill>
                      <a:prstDash val="solid"/>
                    </a:lnR>
                    <a:lnB w="9525">
                      <a:solidFill>
                        <a:srgbClr val="D6DFE4"/>
                      </a:solidFill>
                      <a:prstDash val="solid"/>
                    </a:lnB>
                    <a:solidFill>
                      <a:srgbClr val="FFFFFF"/>
                    </a:solidFill>
                  </a:tcPr>
                </a:tc>
                <a:tc>
                  <a:txBody>
                    <a:bodyPr/>
                    <a:lstStyle/>
                    <a:p>
                      <a:r>
                        <a:rPr sz="1950" b="0">
                          <a:solidFill>
                            <a:srgbClr val="203D50"/>
                          </a:solidFill>
                          <a:latin typeface="Times New Roman"/>
                          <a:ea typeface="Times New Roman"/>
                          <a:cs typeface="Times New Roman"/>
                        </a:rPr>
                        <a:t>20.83</a:t>
                      </a:r>
                    </a:p>
                  </a:txBody>
                  <a:tcPr marL="91440" marR="91440" marT="45720" marB="45720">
                    <a:lnR w="9525">
                      <a:solidFill>
                        <a:srgbClr val="D6DFE4"/>
                      </a:solidFill>
                      <a:prstDash val="solid"/>
                    </a:lnR>
                    <a:lnB w="9525">
                      <a:solidFill>
                        <a:srgbClr val="D6DFE4"/>
                      </a:solidFill>
                      <a:prstDash val="solid"/>
                    </a:lnB>
                    <a:solidFill>
                      <a:srgbClr val="FFFFFF"/>
                    </a:solidFill>
                  </a:tcPr>
                </a:tc>
                <a:tc>
                  <a:txBody>
                    <a:bodyPr/>
                    <a:lstStyle/>
                    <a:p>
                      <a:r>
                        <a:rPr sz="1950" b="0">
                          <a:solidFill>
                            <a:srgbClr val="203D50"/>
                          </a:solidFill>
                          <a:latin typeface="Times New Roman"/>
                          <a:ea typeface="Times New Roman"/>
                          <a:cs typeface="Times New Roman"/>
                        </a:rPr>
                        <a:t>32</a:t>
                      </a:r>
                    </a:p>
                  </a:txBody>
                  <a:tcPr marL="91440" marR="91440" marT="45720" marB="45720">
                    <a:lnR w="9525">
                      <a:solidFill>
                        <a:srgbClr val="D6DFE4"/>
                      </a:solidFill>
                      <a:prstDash val="solid"/>
                    </a:lnR>
                    <a:lnB w="9525">
                      <a:solidFill>
                        <a:srgbClr val="D6DFE4"/>
                      </a:solidFill>
                      <a:prstDash val="solid"/>
                    </a:lnB>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E0FC784C-ADC2-46D0-BC10-AB6B564DD9B1}"/>
              </a:ext>
            </a:extLst>
          </p:cNvPr>
          <p:cNvSpPr>
            <a:spLocks xmlns:a="http://schemas.openxmlformats.org/drawingml/2006/main" noGrp="1"/>
          </p:cNvSpPr>
          <p:nvPr/>
        </p:nvSpPr>
        <p:spPr>
          <a:xfrm xmlns:a="http://schemas.openxmlformats.org/drawingml/2006/main">
            <a:off x="609600" y="4286250"/>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203D50"/>
                </a:solidFill>
                <a:latin typeface="Times New Roman"/>
                <a:ea typeface="Times New Roman"/>
                <a:cs typeface="Times New Roman"/>
              </a:defRPr>
            </a:defPPr>
          </a:lstStyle>
          <a:p xmlns:a="http://schemas.openxmlformats.org/drawingml/2006/main">
            <a:pPr>
              <a:defRPr sz="2100" b="0">
                <a:solidFill>
                  <a:srgbClr val="203D50"/>
                </a:solidFill>
                <a:latin typeface="Times New Roman"/>
                <a:ea typeface="Times New Roman"/>
                <a:cs typeface="Times New Roman"/>
              </a:defRPr>
            </a:pPr>
            <a:r>
              <a:rPr sz="2100" b="0">
                <a:solidFill>
                  <a:srgbClr val="203D50"/>
                </a:solidFill>
                <a:latin typeface="Times New Roman"/>
                <a:ea typeface="Times New Roman"/>
                <a:cs typeface="Times New Roman"/>
              </a:rPr>
              <a:t>Cost sheets include material, labour, packaging and allocated production, administration and selling overheads.</a:t>
            </a:r>
          </a:p>
        </p:txBody>
      </p:sp>
      <p:sp>
        <p:nvSpPr>
          <p:cNvPr id="6" name="">
            <a:extLst xmlns:a="http://schemas.openxmlformats.org/drawingml/2006/main">
              <a:ext uri="{FF2B5EF4-FFF2-40B4-BE49-F238E27FC236}">
                <a16:creationId xmlns:a16="http://schemas.microsoft.com/office/drawing/2014/main" id="{00A19D94-1E38-40EE-9DB2-5C9784CB2407}"/>
              </a:ext>
            </a:extLst>
          </p:cNvPr>
          <p:cNvSpPr>
            <a:spLocks xmlns:a="http://schemas.openxmlformats.org/drawingml/2006/main" noGrp="1"/>
          </p:cNvSpPr>
          <p:nvPr/>
        </p:nvSpPr>
        <p:spPr>
          <a:xfrm xmlns:a="http://schemas.openxmlformats.org/drawingml/2006/main">
            <a:off x="609600" y="5143500"/>
            <a:ext cx="109728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203D50"/>
                </a:solidFill>
                <a:latin typeface="Times New Roman"/>
                <a:ea typeface="Times New Roman"/>
                <a:cs typeface="Times New Roman"/>
              </a:defRPr>
            </a:defPPr>
          </a:lstStyle>
          <a:p xmlns:a="http://schemas.openxmlformats.org/drawingml/2006/main">
            <a:pPr>
              <a:defRPr sz="2100" b="0">
                <a:solidFill>
                  <a:srgbClr val="203D50"/>
                </a:solidFill>
                <a:latin typeface="Times New Roman"/>
                <a:ea typeface="Times New Roman"/>
                <a:cs typeface="Times New Roman"/>
              </a:defRPr>
            </a:pPr>
            <a:r>
              <a:rPr sz="2100" b="0">
                <a:solidFill>
                  <a:srgbClr val="203D50"/>
                </a:solidFill>
                <a:latin typeface="Times New Roman"/>
                <a:ea typeface="Times New Roman"/>
                <a:cs typeface="Times New Roman"/>
              </a:rPr>
              <a:t>Fixed INR 45,000 allocates by units. Recurring product profit totals INR 19,740.</a:t>
            </a:r>
          </a:p>
        </p:txBody>
      </p:sp>
      <p:sp>
        <p:nvSpPr>
          <p:cNvPr id="7" name="">
            <a:extLst xmlns:a="http://schemas.openxmlformats.org/drawingml/2006/main">
              <a:ext uri="{FF2B5EF4-FFF2-40B4-BE49-F238E27FC236}">
                <a16:creationId xmlns:a16="http://schemas.microsoft.com/office/drawing/2014/main" id="{99DD8F0E-C671-4949-8110-95E36CF5DDBF}"/>
              </a:ext>
            </a:extLst>
          </p:cNvPr>
          <p:cNvSpPr>
            <a:spLocks xmlns:a="http://schemas.openxmlformats.org/drawingml/2006/main" noGrp="1"/>
          </p:cNvSpPr>
          <p:nvPr/>
        </p:nvSpPr>
        <p:spPr>
          <a:xfrm xmlns:a="http://schemas.openxmlformats.org/drawingml/2006/main">
            <a:off x="609600" y="5753100"/>
            <a:ext cx="109728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203D50"/>
                </a:solidFill>
                <a:latin typeface="Times New Roman"/>
                <a:ea typeface="Times New Roman"/>
                <a:cs typeface="Times New Roman"/>
              </a:defRPr>
            </a:defPPr>
          </a:lstStyle>
          <a:p xmlns:a="http://schemas.openxmlformats.org/drawingml/2006/main">
            <a:pPr>
              <a:defRPr sz="1875" b="0">
                <a:solidFill>
                  <a:srgbClr val="203D50"/>
                </a:solidFill>
                <a:latin typeface="Times New Roman"/>
                <a:ea typeface="Times New Roman"/>
                <a:cs typeface="Times New Roman"/>
              </a:defRPr>
            </a:pPr>
            <a:r>
              <a:rPr sz="1875" b="0">
                <a:solidFill>
                  <a:srgbClr val="203D50"/>
                </a:solidFill>
                <a:latin typeface="Times New Roman"/>
                <a:ea typeface="Times New Roman"/>
                <a:cs typeface="Times New Roman"/>
              </a:rPr>
              <a:t>Ingredients and packaging vary by volume. Salaries and rent are fixed. Utilities are mixed.</a:t>
            </a:r>
          </a:p>
        </p:txBody>
      </p:sp>
    </p:spTree>
    <p:extLst>
      <p:ext uri="{BB962C8B-B14F-4D97-AF65-F5344CB8AC3E}">
        <p14:creationId xmlns:p14="http://schemas.microsoft.com/office/powerpoint/2010/main" val="1278825299"/>
      </p:ext>
    </p:extLst>
  </p:cSld>
</p:sld>
</file>

<file path=ppt/slides/slide8.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80BB71F5-4149-45F7-85EF-3754E1D2E0EB}"/>
              </a:ext>
            </a:extLst>
          </p:cNvPr>
          <p:cNvSpPr>
            <a:spLocks xmlns:a="http://schemas.openxmlformats.org/drawingml/2006/main" noGrp="1"/>
          </p:cNvSpPr>
          <p:nvPr/>
        </p:nvSpPr>
        <p:spPr>
          <a:xfrm xmlns:a="http://schemas.openxmlformats.org/drawingml/2006/main">
            <a:off x="609600" y="40005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1">
                <a:solidFill>
                  <a:srgbClr val="203D50"/>
                </a:solidFill>
                <a:latin typeface="Times New Roman"/>
                <a:ea typeface="Times New Roman"/>
                <a:cs typeface="Times New Roman"/>
              </a:defRPr>
            </a:defPPr>
          </a:lstStyle>
          <a:p xmlns:a="http://schemas.openxmlformats.org/drawingml/2006/main">
            <a:pPr>
              <a:defRPr sz="3150" b="1">
                <a:solidFill>
                  <a:srgbClr val="203D50"/>
                </a:solidFill>
                <a:latin typeface="Times New Roman"/>
                <a:ea typeface="Times New Roman"/>
                <a:cs typeface="Times New Roman"/>
              </a:defRPr>
            </a:pPr>
            <a:r>
              <a:rPr sz="3150" b="1">
                <a:solidFill>
                  <a:srgbClr val="203D50"/>
                </a:solidFill>
                <a:latin typeface="Times New Roman"/>
                <a:ea typeface="Times New Roman"/>
                <a:cs typeface="Times New Roman"/>
              </a:rPr>
              <a:t>Marginal costing and CVP</a:t>
            </a:r>
          </a:p>
        </p:txBody>
      </p:sp>
      <p:sp>
        <p:nvSpPr>
          <p:cNvPr id="2" name="">
            <a:extLst xmlns:a="http://schemas.openxmlformats.org/drawingml/2006/main">
              <a:ext uri="{FF2B5EF4-FFF2-40B4-BE49-F238E27FC236}">
                <a16:creationId xmlns:a16="http://schemas.microsoft.com/office/drawing/2014/main" id="{16005C88-567B-47EE-A6B2-8930ECADB3AC}"/>
              </a:ext>
            </a:extLst>
          </p:cNvPr>
          <p:cNvSpPr>
            <a:spLocks xmlns:a="http://schemas.openxmlformats.org/drawingml/2006/main" noGrp="1"/>
          </p:cNvSpPr>
          <p:nvPr/>
        </p:nvSpPr>
        <p:spPr>
          <a:xfrm xmlns:a="http://schemas.openxmlformats.org/drawingml/2006/main">
            <a:off x="609600" y="6419850"/>
            <a:ext cx="1000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53636A"/>
                </a:solidFill>
                <a:latin typeface="Times New Roman"/>
                <a:ea typeface="Times New Roman"/>
                <a:cs typeface="Times New Roman"/>
              </a:defRPr>
            </a:defPPr>
          </a:lstStyle>
          <a:p xmlns:a="http://schemas.openxmlformats.org/drawingml/2006/main">
            <a:pPr>
              <a:defRPr sz="1350" b="0">
                <a:solidFill>
                  <a:srgbClr val="53636A"/>
                </a:solidFill>
                <a:latin typeface="Times New Roman"/>
                <a:ea typeface="Times New Roman"/>
                <a:cs typeface="Times New Roman"/>
              </a:defRPr>
            </a:pPr>
            <a:r>
              <a:rPr sz="1350" b="0">
                <a:solidFill>
                  <a:srgbClr val="53636A"/>
                </a:solidFill>
                <a:latin typeface="Times New Roman"/>
                <a:ea typeface="Times New Roman"/>
                <a:cs typeface="Times New Roman"/>
              </a:rPr>
              <a:t>Campus Corner Café. Simulated academic case. November 2026.</a:t>
            </a:r>
          </a:p>
        </p:txBody>
      </p:sp>
      <p:sp>
        <p:nvSpPr>
          <p:cNvPr id="3" name="">
            <a:extLst xmlns:a="http://schemas.openxmlformats.org/drawingml/2006/main">
              <a:ext uri="{FF2B5EF4-FFF2-40B4-BE49-F238E27FC236}">
                <a16:creationId xmlns:a16="http://schemas.microsoft.com/office/drawing/2014/main" id="{36A576D6-7C4F-4060-8A37-5BDE7279571D}"/>
              </a:ext>
            </a:extLst>
          </p:cNvPr>
          <p:cNvSpPr>
            <a:spLocks xmlns:a="http://schemas.openxmlformats.org/drawingml/2006/main" noGrp="1"/>
          </p:cNvSpPr>
          <p:nvPr/>
        </p:nvSpPr>
        <p:spPr>
          <a:xfrm xmlns:a="http://schemas.openxmlformats.org/drawingml/2006/main">
            <a:off x="11144250" y="6419850"/>
            <a:ext cx="4381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53636A"/>
                </a:solidFill>
                <a:latin typeface="Times New Roman"/>
                <a:ea typeface="Times New Roman"/>
                <a:cs typeface="Times New Roman"/>
              </a:defRPr>
            </a:defPPr>
          </a:lstStyle>
          <a:p xmlns:a="http://schemas.openxmlformats.org/drawingml/2006/main">
            <a:pPr>
              <a:defRPr sz="1350" b="0">
                <a:solidFill>
                  <a:srgbClr val="53636A"/>
                </a:solidFill>
                <a:latin typeface="Times New Roman"/>
                <a:ea typeface="Times New Roman"/>
                <a:cs typeface="Times New Roman"/>
              </a:defRPr>
            </a:pPr>
            <a:r>
              <a:rPr sz="1350" b="0">
                <a:solidFill>
                  <a:srgbClr val="53636A"/>
                </a:solidFill>
                <a:latin typeface="Times New Roman"/>
                <a:ea typeface="Times New Roman"/>
                <a:cs typeface="Times New Roman"/>
              </a:rPr>
              <a:t>08</a:t>
            </a:r>
          </a:p>
        </p:txBody>
      </p:sp>
      <p:graphicFrame>
        <p:nvGraphicFramePr>
          <p:cNvPr id="4" name="">
            <a:extLst xmlns:a="http://schemas.openxmlformats.org/drawingml/2006/main">
              <a:ext uri="{FF2B5EF4-FFF2-40B4-BE49-F238E27FC236}">
                <a16:creationId xmlns:a16="http://schemas.microsoft.com/office/drawing/2014/main" id="{13DF38E7-7279-419B-8920-3E6A4DEE1289}"/>
              </a:ext>
            </a:extLst>
          </p:cNvPr>
          <p:cNvGraphicFramePr/>
          <p:nvPr/>
        </p:nvGraphicFramePr>
        <p:xfrm>
          <a:off xmlns:a="http://schemas.openxmlformats.org/drawingml/2006/main" x="609600" y="1371600"/>
          <a:ext xmlns:a="http://schemas.openxmlformats.org/drawingml/2006/main" cx="10972800" cy="3429000"/>
        </p:xfrm>
        <a:graphic xmlns:a="http://schemas.openxmlformats.org/drawingml/2006/main">
          <a:graphicData uri="http://schemas.openxmlformats.org/drawingml/2006/table">
            <a:tbl>
              <a:tblPr/>
              <a:tblGrid>
                <a:gridCol w="7048500"/>
                <a:gridCol w="3924300"/>
              </a:tblGrid>
              <a:tr h="571500">
                <a:tc>
                  <a:txBody>
                    <a:bodyPr/>
                    <a:lstStyle/>
                    <a:p>
                      <a:r>
                        <a:rPr sz="1950" b="1">
                          <a:solidFill>
                            <a:srgbClr val="203D50"/>
                          </a:solidFill>
                          <a:latin typeface="Times New Roman"/>
                          <a:ea typeface="Times New Roman"/>
                          <a:cs typeface="Times New Roman"/>
                        </a:rPr>
                        <a:t>Measure</a:t>
                      </a:r>
                    </a:p>
                  </a:txBody>
                  <a:tcPr marL="91440" marR="91440" marT="45720" marB="45720">
                    <a:lnL w="9525">
                      <a:solidFill>
                        <a:srgbClr val="D6DFE4"/>
                      </a:solidFill>
                      <a:prstDash val="solid"/>
                    </a:lnL>
                    <a:lnR w="9525">
                      <a:solidFill>
                        <a:srgbClr val="D6DFE4"/>
                      </a:solidFill>
                      <a:prstDash val="solid"/>
                    </a:lnR>
                    <a:lnT w="9525">
                      <a:solidFill>
                        <a:srgbClr val="D6DFE4"/>
                      </a:solidFill>
                      <a:prstDash val="solid"/>
                    </a:lnT>
                    <a:lnB w="9525">
                      <a:solidFill>
                        <a:srgbClr val="D6DFE4"/>
                      </a:solidFill>
                      <a:prstDash val="solid"/>
                    </a:lnB>
                    <a:solidFill>
                      <a:srgbClr val="E5EDF1"/>
                    </a:solidFill>
                  </a:tcPr>
                </a:tc>
                <a:tc>
                  <a:txBody>
                    <a:bodyPr/>
                    <a:lstStyle/>
                    <a:p>
                      <a:r>
                        <a:rPr sz="1950" b="1">
                          <a:solidFill>
                            <a:srgbClr val="203D50"/>
                          </a:solidFill>
                          <a:latin typeface="Times New Roman"/>
                          <a:ea typeface="Times New Roman"/>
                          <a:cs typeface="Times New Roman"/>
                        </a:rPr>
                        <a:t>Base case</a:t>
                      </a:r>
                    </a:p>
                  </a:txBody>
                  <a:tcPr marL="91440" marR="91440" marT="45720" marB="45720">
                    <a:lnR w="9525">
                      <a:solidFill>
                        <a:srgbClr val="D6DFE4"/>
                      </a:solidFill>
                      <a:prstDash val="solid"/>
                    </a:lnR>
                    <a:lnT w="9525">
                      <a:solidFill>
                        <a:srgbClr val="D6DFE4"/>
                      </a:solidFill>
                      <a:prstDash val="solid"/>
                    </a:lnT>
                    <a:lnB w="9525">
                      <a:solidFill>
                        <a:srgbClr val="D6DFE4"/>
                      </a:solidFill>
                      <a:prstDash val="solid"/>
                    </a:lnB>
                    <a:solidFill>
                      <a:srgbClr val="E5EDF1"/>
                    </a:solidFill>
                  </a:tcPr>
                </a:tc>
              </a:tr>
              <a:tr h="571500">
                <a:tc>
                  <a:txBody>
                    <a:bodyPr/>
                    <a:lstStyle/>
                    <a:p>
                      <a:r>
                        <a:rPr sz="1950" b="0">
                          <a:solidFill>
                            <a:srgbClr val="203D50"/>
                          </a:solidFill>
                          <a:latin typeface="Times New Roman"/>
                          <a:ea typeface="Times New Roman"/>
                          <a:cs typeface="Times New Roman"/>
                        </a:rPr>
                        <a:t>Unit mix, tea : coffee : sandwich</a:t>
                      </a:r>
                    </a:p>
                  </a:txBody>
                  <a:tcPr marL="91440" marR="91440" marT="45720" marB="45720">
                    <a:lnL w="9525">
                      <a:solidFill>
                        <a:srgbClr val="D6DFE4"/>
                      </a:solidFill>
                      <a:prstDash val="solid"/>
                    </a:lnL>
                    <a:lnR w="9525">
                      <a:solidFill>
                        <a:srgbClr val="D6DFE4"/>
                      </a:solidFill>
                      <a:prstDash val="solid"/>
                    </a:lnR>
                    <a:lnB w="9525">
                      <a:solidFill>
                        <a:srgbClr val="D6DFE4"/>
                      </a:solidFill>
                      <a:prstDash val="solid"/>
                    </a:lnB>
                    <a:solidFill>
                      <a:srgbClr val="FFFFFF"/>
                    </a:solidFill>
                  </a:tcPr>
                </a:tc>
                <a:tc>
                  <a:txBody>
                    <a:bodyPr/>
                    <a:lstStyle/>
                    <a:p>
                      <a:r>
                        <a:rPr sz="1950" b="0">
                          <a:solidFill>
                            <a:srgbClr val="203D50"/>
                          </a:solidFill>
                          <a:latin typeface="Times New Roman"/>
                          <a:ea typeface="Times New Roman"/>
                          <a:cs typeface="Times New Roman"/>
                        </a:rPr>
                        <a:t>16 : 9 : 6</a:t>
                      </a:r>
                    </a:p>
                  </a:txBody>
                  <a:tcPr marL="91440" marR="91440" marT="45720" marB="45720">
                    <a:lnR w="9525">
                      <a:solidFill>
                        <a:srgbClr val="D6DFE4"/>
                      </a:solidFill>
                      <a:prstDash val="solid"/>
                    </a:lnR>
                    <a:lnB w="9525">
                      <a:solidFill>
                        <a:srgbClr val="D6DFE4"/>
                      </a:solidFill>
                      <a:prstDash val="solid"/>
                    </a:lnB>
                    <a:solidFill>
                      <a:srgbClr val="FFFFFF"/>
                    </a:solidFill>
                  </a:tcPr>
                </a:tc>
              </a:tr>
              <a:tr h="571500">
                <a:tc>
                  <a:txBody>
                    <a:bodyPr/>
                    <a:lstStyle/>
                    <a:p>
                      <a:r>
                        <a:rPr sz="1950" b="0">
                          <a:solidFill>
                            <a:srgbClr val="203D50"/>
                          </a:solidFill>
                          <a:latin typeface="Times New Roman"/>
                          <a:ea typeface="Times New Roman"/>
                          <a:cs typeface="Times New Roman"/>
                        </a:rPr>
                        <a:t>Weighted unit contribution / P/V ratio</a:t>
                      </a:r>
                    </a:p>
                  </a:txBody>
                  <a:tcPr marL="91440" marR="91440" marT="45720" marB="45720">
                    <a:lnL w="9525">
                      <a:solidFill>
                        <a:srgbClr val="D6DFE4"/>
                      </a:solidFill>
                      <a:prstDash val="solid"/>
                    </a:lnL>
                    <a:lnR w="9525">
                      <a:solidFill>
                        <a:srgbClr val="D6DFE4"/>
                      </a:solidFill>
                      <a:prstDash val="solid"/>
                    </a:lnR>
                    <a:lnB w="9525">
                      <a:solidFill>
                        <a:srgbClr val="D6DFE4"/>
                      </a:solidFill>
                      <a:prstDash val="solid"/>
                    </a:lnB>
                    <a:solidFill>
                      <a:srgbClr val="F3F6F8"/>
                    </a:solidFill>
                  </a:tcPr>
                </a:tc>
                <a:tc>
                  <a:txBody>
                    <a:bodyPr/>
                    <a:lstStyle/>
                    <a:p>
                      <a:r>
                        <a:rPr sz="1950" b="0">
                          <a:solidFill>
                            <a:srgbClr val="203D50"/>
                          </a:solidFill>
                          <a:latin typeface="Times New Roman"/>
                          <a:ea typeface="Times New Roman"/>
                          <a:cs typeface="Times New Roman"/>
                        </a:rPr>
                        <a:t>16.06 / 57.24%</a:t>
                      </a:r>
                    </a:p>
                  </a:txBody>
                  <a:tcPr marL="91440" marR="91440" marT="45720" marB="45720">
                    <a:lnR w="9525">
                      <a:solidFill>
                        <a:srgbClr val="D6DFE4"/>
                      </a:solidFill>
                      <a:prstDash val="solid"/>
                    </a:lnR>
                    <a:lnB w="9525">
                      <a:solidFill>
                        <a:srgbClr val="D6DFE4"/>
                      </a:solidFill>
                      <a:prstDash val="solid"/>
                    </a:lnB>
                    <a:solidFill>
                      <a:srgbClr val="F3F6F8"/>
                    </a:solidFill>
                  </a:tcPr>
                </a:tc>
              </a:tr>
              <a:tr h="571500">
                <a:tc>
                  <a:txBody>
                    <a:bodyPr/>
                    <a:lstStyle/>
                    <a:p>
                      <a:r>
                        <a:rPr sz="1950" b="0">
                          <a:solidFill>
                            <a:srgbClr val="203D50"/>
                          </a:solidFill>
                          <a:latin typeface="Times New Roman"/>
                          <a:ea typeface="Times New Roman"/>
                          <a:cs typeface="Times New Roman"/>
                        </a:rPr>
                        <a:t>Break-even sales / equivalent units</a:t>
                      </a:r>
                    </a:p>
                  </a:txBody>
                  <a:tcPr marL="91440" marR="91440" marT="45720" marB="45720">
                    <a:lnL w="9525">
                      <a:solidFill>
                        <a:srgbClr val="D6DFE4"/>
                      </a:solidFill>
                      <a:prstDash val="solid"/>
                    </a:lnL>
                    <a:lnR w="9525">
                      <a:solidFill>
                        <a:srgbClr val="D6DFE4"/>
                      </a:solidFill>
                      <a:prstDash val="solid"/>
                    </a:lnR>
                    <a:lnB w="9525">
                      <a:solidFill>
                        <a:srgbClr val="D6DFE4"/>
                      </a:solidFill>
                      <a:prstDash val="solid"/>
                    </a:lnB>
                    <a:solidFill>
                      <a:srgbClr val="FFFFFF"/>
                    </a:solidFill>
                  </a:tcPr>
                </a:tc>
                <a:tc>
                  <a:txBody>
                    <a:bodyPr/>
                    <a:lstStyle/>
                    <a:p>
                      <a:r>
                        <a:rPr sz="1950" b="0">
                          <a:solidFill>
                            <a:srgbClr val="203D50"/>
                          </a:solidFill>
                          <a:latin typeface="Times New Roman"/>
                          <a:ea typeface="Times New Roman"/>
                          <a:cs typeface="Times New Roman"/>
                        </a:rPr>
                        <a:t>78,614.46 / 2,801.2</a:t>
                      </a:r>
                    </a:p>
                  </a:txBody>
                  <a:tcPr marL="91440" marR="91440" marT="45720" marB="45720">
                    <a:lnR w="9525">
                      <a:solidFill>
                        <a:srgbClr val="D6DFE4"/>
                      </a:solidFill>
                      <a:prstDash val="solid"/>
                    </a:lnR>
                    <a:lnB w="9525">
                      <a:solidFill>
                        <a:srgbClr val="D6DFE4"/>
                      </a:solidFill>
                      <a:prstDash val="solid"/>
                    </a:lnB>
                    <a:solidFill>
                      <a:srgbClr val="FFFFFF"/>
                    </a:solidFill>
                  </a:tcPr>
                </a:tc>
              </a:tr>
              <a:tr h="571500">
                <a:tc>
                  <a:txBody>
                    <a:bodyPr/>
                    <a:lstStyle/>
                    <a:p>
                      <a:r>
                        <a:rPr sz="1950" b="0">
                          <a:solidFill>
                            <a:srgbClr val="203D50"/>
                          </a:solidFill>
                          <a:latin typeface="Times New Roman"/>
                          <a:ea typeface="Times New Roman"/>
                          <a:cs typeface="Times New Roman"/>
                        </a:rPr>
                        <a:t>Margin of safety</a:t>
                      </a:r>
                    </a:p>
                  </a:txBody>
                  <a:tcPr marL="91440" marR="91440" marT="45720" marB="45720">
                    <a:lnL w="9525">
                      <a:solidFill>
                        <a:srgbClr val="D6DFE4"/>
                      </a:solidFill>
                      <a:prstDash val="solid"/>
                    </a:lnL>
                    <a:lnR w="9525">
                      <a:solidFill>
                        <a:srgbClr val="D6DFE4"/>
                      </a:solidFill>
                      <a:prstDash val="solid"/>
                    </a:lnR>
                    <a:lnB w="9525">
                      <a:solidFill>
                        <a:srgbClr val="D6DFE4"/>
                      </a:solidFill>
                      <a:prstDash val="solid"/>
                    </a:lnB>
                    <a:solidFill>
                      <a:srgbClr val="F3F6F8"/>
                    </a:solidFill>
                  </a:tcPr>
                </a:tc>
                <a:tc>
                  <a:txBody>
                    <a:bodyPr/>
                    <a:lstStyle/>
                    <a:p>
                      <a:r>
                        <a:rPr sz="1950" b="0">
                          <a:solidFill>
                            <a:srgbClr val="203D50"/>
                          </a:solidFill>
                          <a:latin typeface="Times New Roman"/>
                          <a:ea typeface="Times New Roman"/>
                          <a:cs typeface="Times New Roman"/>
                        </a:rPr>
                        <a:t>INR 34,485.54 / 30.49%</a:t>
                      </a:r>
                    </a:p>
                  </a:txBody>
                  <a:tcPr marL="91440" marR="91440" marT="45720" marB="45720">
                    <a:lnR w="9525">
                      <a:solidFill>
                        <a:srgbClr val="D6DFE4"/>
                      </a:solidFill>
                      <a:prstDash val="solid"/>
                    </a:lnR>
                    <a:lnB w="9525">
                      <a:solidFill>
                        <a:srgbClr val="D6DFE4"/>
                      </a:solidFill>
                      <a:prstDash val="solid"/>
                    </a:lnB>
                    <a:solidFill>
                      <a:srgbClr val="F3F6F8"/>
                    </a:solidFill>
                  </a:tcPr>
                </a:tc>
              </a:tr>
              <a:tr h="571500">
                <a:tc>
                  <a:txBody>
                    <a:bodyPr/>
                    <a:lstStyle/>
                    <a:p>
                      <a:r>
                        <a:rPr sz="1950" b="0">
                          <a:solidFill>
                            <a:srgbClr val="203D50"/>
                          </a:solidFill>
                          <a:latin typeface="Times New Roman"/>
                          <a:ea typeface="Times New Roman"/>
                          <a:cs typeface="Times New Roman"/>
                        </a:rPr>
                        <a:t>Sales for INR 25,000 recurring target profit</a:t>
                      </a:r>
                    </a:p>
                  </a:txBody>
                  <a:tcPr marL="91440" marR="91440" marT="45720" marB="45720">
                    <a:lnL w="9525">
                      <a:solidFill>
                        <a:srgbClr val="D6DFE4"/>
                      </a:solidFill>
                      <a:prstDash val="solid"/>
                    </a:lnL>
                    <a:lnR w="9525">
                      <a:solidFill>
                        <a:srgbClr val="D6DFE4"/>
                      </a:solidFill>
                      <a:prstDash val="solid"/>
                    </a:lnR>
                    <a:lnB w="9525">
                      <a:solidFill>
                        <a:srgbClr val="D6DFE4"/>
                      </a:solidFill>
                      <a:prstDash val="solid"/>
                    </a:lnB>
                    <a:solidFill>
                      <a:srgbClr val="FFFFFF"/>
                    </a:solidFill>
                  </a:tcPr>
                </a:tc>
                <a:tc>
                  <a:txBody>
                    <a:bodyPr/>
                    <a:lstStyle/>
                    <a:p>
                      <a:r>
                        <a:rPr sz="1950" b="0">
                          <a:solidFill>
                            <a:srgbClr val="203D50"/>
                          </a:solidFill>
                          <a:latin typeface="Times New Roman"/>
                          <a:ea typeface="Times New Roman"/>
                          <a:cs typeface="Times New Roman"/>
                        </a:rPr>
                        <a:t>INR 1,22,289.16</a:t>
                      </a:r>
                    </a:p>
                  </a:txBody>
                  <a:tcPr marL="91440" marR="91440" marT="45720" marB="45720">
                    <a:lnR w="9525">
                      <a:solidFill>
                        <a:srgbClr val="D6DFE4"/>
                      </a:solidFill>
                      <a:prstDash val="solid"/>
                    </a:lnR>
                    <a:lnB w="9525">
                      <a:solidFill>
                        <a:srgbClr val="D6DFE4"/>
                      </a:solidFill>
                      <a:prstDash val="solid"/>
                    </a:lnB>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8751921F-4010-4537-B387-5B27D48B0773}"/>
              </a:ext>
            </a:extLst>
          </p:cNvPr>
          <p:cNvSpPr>
            <a:spLocks xmlns:a="http://schemas.openxmlformats.org/drawingml/2006/main" noGrp="1"/>
          </p:cNvSpPr>
          <p:nvPr/>
        </p:nvSpPr>
        <p:spPr>
          <a:xfrm xmlns:a="http://schemas.openxmlformats.org/drawingml/2006/main">
            <a:off x="609600" y="5124450"/>
            <a:ext cx="109728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203D50"/>
                </a:solidFill>
                <a:latin typeface="Times New Roman"/>
                <a:ea typeface="Times New Roman"/>
                <a:cs typeface="Times New Roman"/>
              </a:defRPr>
            </a:defPPr>
          </a:lstStyle>
          <a:p xmlns:a="http://schemas.openxmlformats.org/drawingml/2006/main">
            <a:pPr>
              <a:defRPr sz="2100" b="0">
                <a:solidFill>
                  <a:srgbClr val="203D50"/>
                </a:solidFill>
                <a:latin typeface="Times New Roman"/>
                <a:ea typeface="Times New Roman"/>
                <a:cs typeface="Times New Roman"/>
              </a:defRPr>
            </a:pPr>
            <a:r>
              <a:rPr sz="2100" b="0">
                <a:solidFill>
                  <a:srgbClr val="203D50"/>
                </a:solidFill>
                <a:latin typeface="Times New Roman"/>
                <a:ea typeface="Times New Roman"/>
                <a:cs typeface="Times New Roman"/>
              </a:rPr>
              <a:t>10% lower volume: profit INR 13,266. 10% higher variable cost: INR 14,904.</a:t>
            </a:r>
          </a:p>
        </p:txBody>
      </p:sp>
      <p:sp>
        <p:nvSpPr>
          <p:cNvPr id="6" name="">
            <a:extLst xmlns:a="http://schemas.openxmlformats.org/drawingml/2006/main">
              <a:ext uri="{FF2B5EF4-FFF2-40B4-BE49-F238E27FC236}">
                <a16:creationId xmlns:a16="http://schemas.microsoft.com/office/drawing/2014/main" id="{AD8274CD-0AB8-4C60-A351-AE1ED72E9146}"/>
              </a:ext>
            </a:extLst>
          </p:cNvPr>
          <p:cNvSpPr>
            <a:spLocks xmlns:a="http://schemas.openxmlformats.org/drawingml/2006/main" noGrp="1"/>
          </p:cNvSpPr>
          <p:nvPr/>
        </p:nvSpPr>
        <p:spPr>
          <a:xfrm xmlns:a="http://schemas.openxmlformats.org/drawingml/2006/main">
            <a:off x="609600" y="5772150"/>
            <a:ext cx="109728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0">
                <a:solidFill>
                  <a:srgbClr val="203D50"/>
                </a:solidFill>
                <a:latin typeface="Times New Roman"/>
                <a:ea typeface="Times New Roman"/>
                <a:cs typeface="Times New Roman"/>
              </a:defRPr>
            </a:defPPr>
          </a:lstStyle>
          <a:p xmlns:a="http://schemas.openxmlformats.org/drawingml/2006/main">
            <a:pPr>
              <a:defRPr sz="1950" b="0">
                <a:solidFill>
                  <a:srgbClr val="203D50"/>
                </a:solidFill>
                <a:latin typeface="Times New Roman"/>
                <a:ea typeface="Times New Roman"/>
                <a:cs typeface="Times New Roman"/>
              </a:defRPr>
            </a:pPr>
            <a:r>
              <a:rPr sz="1950" b="0">
                <a:solidFill>
                  <a:srgbClr val="203D50"/>
                </a:solidFill>
                <a:latin typeface="Times New Roman"/>
                <a:ea typeface="Times New Roman"/>
                <a:cs typeface="Times New Roman"/>
              </a:rPr>
              <a:t>CVP assumes constant mix, unchanged capacity and fixed cost within the relevant range.</a:t>
            </a:r>
          </a:p>
        </p:txBody>
      </p:sp>
    </p:spTree>
    <p:extLst>
      <p:ext uri="{BB962C8B-B14F-4D97-AF65-F5344CB8AC3E}">
        <p14:creationId xmlns:p14="http://schemas.microsoft.com/office/powerpoint/2010/main" val="1029596384"/>
      </p:ext>
    </p:extLst>
  </p:cSld>
</p:sld>
</file>

<file path=ppt/slides/slide9.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C0B7D0CD-820C-4A66-A01F-795DBEE1431F}"/>
              </a:ext>
            </a:extLst>
          </p:cNvPr>
          <p:cNvSpPr>
            <a:spLocks xmlns:a="http://schemas.openxmlformats.org/drawingml/2006/main" noGrp="1"/>
          </p:cNvSpPr>
          <p:nvPr/>
        </p:nvSpPr>
        <p:spPr>
          <a:xfrm xmlns:a="http://schemas.openxmlformats.org/drawingml/2006/main">
            <a:off x="609600" y="40005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1">
                <a:solidFill>
                  <a:srgbClr val="203D50"/>
                </a:solidFill>
                <a:latin typeface="Times New Roman"/>
                <a:ea typeface="Times New Roman"/>
                <a:cs typeface="Times New Roman"/>
              </a:defRPr>
            </a:defPPr>
          </a:lstStyle>
          <a:p xmlns:a="http://schemas.openxmlformats.org/drawingml/2006/main">
            <a:pPr>
              <a:defRPr sz="3150" b="1">
                <a:solidFill>
                  <a:srgbClr val="203D50"/>
                </a:solidFill>
                <a:latin typeface="Times New Roman"/>
                <a:ea typeface="Times New Roman"/>
                <a:cs typeface="Times New Roman"/>
              </a:defRPr>
            </a:pPr>
            <a:r>
              <a:rPr sz="3150" b="1">
                <a:solidFill>
                  <a:srgbClr val="203D50"/>
                </a:solidFill>
                <a:latin typeface="Times New Roman"/>
                <a:ea typeface="Times New Roman"/>
                <a:cs typeface="Times New Roman"/>
              </a:rPr>
              <a:t>Budgets, cash flow and working capital</a:t>
            </a:r>
          </a:p>
        </p:txBody>
      </p:sp>
      <p:sp>
        <p:nvSpPr>
          <p:cNvPr id="2" name="">
            <a:extLst xmlns:a="http://schemas.openxmlformats.org/drawingml/2006/main">
              <a:ext uri="{FF2B5EF4-FFF2-40B4-BE49-F238E27FC236}">
                <a16:creationId xmlns:a16="http://schemas.microsoft.com/office/drawing/2014/main" id="{F113FC70-38DE-4FE0-ABD9-E8F774723A7F}"/>
              </a:ext>
            </a:extLst>
          </p:cNvPr>
          <p:cNvSpPr>
            <a:spLocks xmlns:a="http://schemas.openxmlformats.org/drawingml/2006/main" noGrp="1"/>
          </p:cNvSpPr>
          <p:nvPr/>
        </p:nvSpPr>
        <p:spPr>
          <a:xfrm xmlns:a="http://schemas.openxmlformats.org/drawingml/2006/main">
            <a:off x="609600" y="6419850"/>
            <a:ext cx="1000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53636A"/>
                </a:solidFill>
                <a:latin typeface="Times New Roman"/>
                <a:ea typeface="Times New Roman"/>
                <a:cs typeface="Times New Roman"/>
              </a:defRPr>
            </a:defPPr>
          </a:lstStyle>
          <a:p xmlns:a="http://schemas.openxmlformats.org/drawingml/2006/main">
            <a:pPr>
              <a:defRPr sz="1350" b="0">
                <a:solidFill>
                  <a:srgbClr val="53636A"/>
                </a:solidFill>
                <a:latin typeface="Times New Roman"/>
                <a:ea typeface="Times New Roman"/>
                <a:cs typeface="Times New Roman"/>
              </a:defRPr>
            </a:pPr>
            <a:r>
              <a:rPr sz="1350" b="0">
                <a:solidFill>
                  <a:srgbClr val="53636A"/>
                </a:solidFill>
                <a:latin typeface="Times New Roman"/>
                <a:ea typeface="Times New Roman"/>
                <a:cs typeface="Times New Roman"/>
              </a:rPr>
              <a:t>Campus Corner Café. Simulated academic case. November 2026.</a:t>
            </a:r>
          </a:p>
        </p:txBody>
      </p:sp>
      <p:sp>
        <p:nvSpPr>
          <p:cNvPr id="3" name="">
            <a:extLst xmlns:a="http://schemas.openxmlformats.org/drawingml/2006/main">
              <a:ext uri="{FF2B5EF4-FFF2-40B4-BE49-F238E27FC236}">
                <a16:creationId xmlns:a16="http://schemas.microsoft.com/office/drawing/2014/main" id="{0736F137-60DB-43AE-A7BB-4779DC3F0224}"/>
              </a:ext>
            </a:extLst>
          </p:cNvPr>
          <p:cNvSpPr>
            <a:spLocks xmlns:a="http://schemas.openxmlformats.org/drawingml/2006/main" noGrp="1"/>
          </p:cNvSpPr>
          <p:nvPr/>
        </p:nvSpPr>
        <p:spPr>
          <a:xfrm xmlns:a="http://schemas.openxmlformats.org/drawingml/2006/main">
            <a:off x="11144250" y="6419850"/>
            <a:ext cx="4381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53636A"/>
                </a:solidFill>
                <a:latin typeface="Times New Roman"/>
                <a:ea typeface="Times New Roman"/>
                <a:cs typeface="Times New Roman"/>
              </a:defRPr>
            </a:defPPr>
          </a:lstStyle>
          <a:p xmlns:a="http://schemas.openxmlformats.org/drawingml/2006/main">
            <a:pPr>
              <a:defRPr sz="1350" b="0">
                <a:solidFill>
                  <a:srgbClr val="53636A"/>
                </a:solidFill>
                <a:latin typeface="Times New Roman"/>
                <a:ea typeface="Times New Roman"/>
                <a:cs typeface="Times New Roman"/>
              </a:defRPr>
            </a:pPr>
            <a:r>
              <a:rPr sz="1350" b="0">
                <a:solidFill>
                  <a:srgbClr val="53636A"/>
                </a:solidFill>
                <a:latin typeface="Times New Roman"/>
                <a:ea typeface="Times New Roman"/>
                <a:cs typeface="Times New Roman"/>
              </a:rPr>
              <a:t>09</a:t>
            </a:r>
          </a:p>
        </p:txBody>
      </p:sp>
      <p:graphicFrame>
        <p:nvGraphicFramePr>
          <p:cNvPr id="4" name="">
            <a:extLst xmlns:a="http://schemas.openxmlformats.org/drawingml/2006/main">
              <a:ext uri="{FF2B5EF4-FFF2-40B4-BE49-F238E27FC236}">
                <a16:creationId xmlns:a16="http://schemas.microsoft.com/office/drawing/2014/main" id="{DF5F98BE-CDBE-4494-B912-411EC17564C2}"/>
              </a:ext>
            </a:extLst>
          </p:cNvPr>
          <p:cNvGraphicFramePr/>
          <p:nvPr/>
        </p:nvGraphicFramePr>
        <p:xfrm>
          <a:off xmlns:a="http://schemas.openxmlformats.org/drawingml/2006/main" x="609600" y="1371600"/>
          <a:ext xmlns:a="http://schemas.openxmlformats.org/drawingml/2006/main" cx="10972800" cy="3286125"/>
        </p:xfrm>
        <a:graphic xmlns:a="http://schemas.openxmlformats.org/drawingml/2006/main">
          <a:graphicData uri="http://schemas.openxmlformats.org/drawingml/2006/table">
            <a:tbl>
              <a:tblPr/>
              <a:tblGrid>
                <a:gridCol w="4572000"/>
                <a:gridCol w="3200400"/>
                <a:gridCol w="3200400"/>
              </a:tblGrid>
              <a:tr h="547688">
                <a:tc>
                  <a:txBody>
                    <a:bodyPr/>
                    <a:lstStyle/>
                    <a:p>
                      <a:r>
                        <a:rPr sz="1950" b="1">
                          <a:solidFill>
                            <a:srgbClr val="203D50"/>
                          </a:solidFill>
                          <a:latin typeface="Times New Roman"/>
                          <a:ea typeface="Times New Roman"/>
                          <a:cs typeface="Times New Roman"/>
                        </a:rPr>
                        <a:t>Measure</a:t>
                      </a:r>
                    </a:p>
                  </a:txBody>
                  <a:tcPr marL="91440" marR="91440" marT="45720" marB="45720">
                    <a:lnL w="9525">
                      <a:solidFill>
                        <a:srgbClr val="D6DFE4"/>
                      </a:solidFill>
                      <a:prstDash val="solid"/>
                    </a:lnL>
                    <a:lnR w="9525">
                      <a:solidFill>
                        <a:srgbClr val="D6DFE4"/>
                      </a:solidFill>
                      <a:prstDash val="solid"/>
                    </a:lnR>
                    <a:lnT w="9525">
                      <a:solidFill>
                        <a:srgbClr val="D6DFE4"/>
                      </a:solidFill>
                      <a:prstDash val="solid"/>
                    </a:lnT>
                    <a:lnB w="9525">
                      <a:solidFill>
                        <a:srgbClr val="D6DFE4"/>
                      </a:solidFill>
                      <a:prstDash val="solid"/>
                    </a:lnB>
                    <a:solidFill>
                      <a:srgbClr val="E5EDF1"/>
                    </a:solidFill>
                  </a:tcPr>
                </a:tc>
                <a:tc>
                  <a:txBody>
                    <a:bodyPr/>
                    <a:lstStyle/>
                    <a:p>
                      <a:r>
                        <a:rPr sz="1950" b="1">
                          <a:solidFill>
                            <a:srgbClr val="203D50"/>
                          </a:solidFill>
                          <a:latin typeface="Times New Roman"/>
                          <a:ea typeface="Times New Roman"/>
                          <a:cs typeface="Times New Roman"/>
                        </a:rPr>
                        <a:t>November simulated</a:t>
                      </a:r>
                    </a:p>
                  </a:txBody>
                  <a:tcPr marL="91440" marR="91440" marT="45720" marB="45720">
                    <a:lnR w="9525">
                      <a:solidFill>
                        <a:srgbClr val="D6DFE4"/>
                      </a:solidFill>
                      <a:prstDash val="solid"/>
                    </a:lnR>
                    <a:lnT w="9525">
                      <a:solidFill>
                        <a:srgbClr val="D6DFE4"/>
                      </a:solidFill>
                      <a:prstDash val="solid"/>
                    </a:lnT>
                    <a:lnB w="9525">
                      <a:solidFill>
                        <a:srgbClr val="D6DFE4"/>
                      </a:solidFill>
                      <a:prstDash val="solid"/>
                    </a:lnB>
                    <a:solidFill>
                      <a:srgbClr val="E5EDF1"/>
                    </a:solidFill>
                  </a:tcPr>
                </a:tc>
                <a:tc>
                  <a:txBody>
                    <a:bodyPr/>
                    <a:lstStyle/>
                    <a:p>
                      <a:r>
                        <a:rPr sz="1950" b="1">
                          <a:solidFill>
                            <a:srgbClr val="203D50"/>
                          </a:solidFill>
                          <a:latin typeface="Times New Roman"/>
                          <a:ea typeface="Times New Roman"/>
                          <a:cs typeface="Times New Roman"/>
                        </a:rPr>
                        <a:t>December budget</a:t>
                      </a:r>
                    </a:p>
                  </a:txBody>
                  <a:tcPr marL="91440" marR="91440" marT="45720" marB="45720">
                    <a:lnR w="9525">
                      <a:solidFill>
                        <a:srgbClr val="D6DFE4"/>
                      </a:solidFill>
                      <a:prstDash val="solid"/>
                    </a:lnR>
                    <a:lnT w="9525">
                      <a:solidFill>
                        <a:srgbClr val="D6DFE4"/>
                      </a:solidFill>
                      <a:prstDash val="solid"/>
                    </a:lnT>
                    <a:lnB w="9525">
                      <a:solidFill>
                        <a:srgbClr val="D6DFE4"/>
                      </a:solidFill>
                      <a:prstDash val="solid"/>
                    </a:lnB>
                    <a:solidFill>
                      <a:srgbClr val="E5EDF1"/>
                    </a:solidFill>
                  </a:tcPr>
                </a:tc>
              </a:tr>
              <a:tr h="547688">
                <a:tc>
                  <a:txBody>
                    <a:bodyPr/>
                    <a:lstStyle/>
                    <a:p>
                      <a:r>
                        <a:rPr sz="1950" b="0">
                          <a:solidFill>
                            <a:srgbClr val="203D50"/>
                          </a:solidFill>
                          <a:latin typeface="Times New Roman"/>
                          <a:ea typeface="Times New Roman"/>
                          <a:cs typeface="Times New Roman"/>
                        </a:rPr>
                        <a:t>Sales</a:t>
                      </a:r>
                    </a:p>
                  </a:txBody>
                  <a:tcPr marL="91440" marR="91440" marT="45720" marB="45720">
                    <a:lnL w="9525">
                      <a:solidFill>
                        <a:srgbClr val="D6DFE4"/>
                      </a:solidFill>
                      <a:prstDash val="solid"/>
                    </a:lnL>
                    <a:lnR w="9525">
                      <a:solidFill>
                        <a:srgbClr val="D6DFE4"/>
                      </a:solidFill>
                      <a:prstDash val="solid"/>
                    </a:lnR>
                    <a:lnB w="9525">
                      <a:solidFill>
                        <a:srgbClr val="D6DFE4"/>
                      </a:solidFill>
                      <a:prstDash val="solid"/>
                    </a:lnB>
                    <a:solidFill>
                      <a:srgbClr val="FFFFFF"/>
                    </a:solidFill>
                  </a:tcPr>
                </a:tc>
                <a:tc>
                  <a:txBody>
                    <a:bodyPr/>
                    <a:lstStyle/>
                    <a:p>
                      <a:r>
                        <a:rPr sz="1950" b="0">
                          <a:solidFill>
                            <a:srgbClr val="203D50"/>
                          </a:solidFill>
                          <a:latin typeface="Times New Roman"/>
                          <a:ea typeface="Times New Roman"/>
                          <a:cs typeface="Times New Roman"/>
                        </a:rPr>
                        <a:t>1,13,100</a:t>
                      </a:r>
                    </a:p>
                  </a:txBody>
                  <a:tcPr marL="91440" marR="91440" marT="45720" marB="45720">
                    <a:lnR w="9525">
                      <a:solidFill>
                        <a:srgbClr val="D6DFE4"/>
                      </a:solidFill>
                      <a:prstDash val="solid"/>
                    </a:lnR>
                    <a:lnB w="9525">
                      <a:solidFill>
                        <a:srgbClr val="D6DFE4"/>
                      </a:solidFill>
                      <a:prstDash val="solid"/>
                    </a:lnB>
                    <a:solidFill>
                      <a:srgbClr val="FFFFFF"/>
                    </a:solidFill>
                  </a:tcPr>
                </a:tc>
                <a:tc>
                  <a:txBody>
                    <a:bodyPr/>
                    <a:lstStyle/>
                    <a:p>
                      <a:r>
                        <a:rPr sz="1950" b="0">
                          <a:solidFill>
                            <a:srgbClr val="203D50"/>
                          </a:solidFill>
                          <a:latin typeface="Times New Roman"/>
                          <a:ea typeface="Times New Roman"/>
                          <a:cs typeface="Times New Roman"/>
                        </a:rPr>
                        <a:t>1,13,100</a:t>
                      </a:r>
                    </a:p>
                  </a:txBody>
                  <a:tcPr marL="91440" marR="91440" marT="45720" marB="45720">
                    <a:lnR w="9525">
                      <a:solidFill>
                        <a:srgbClr val="D6DFE4"/>
                      </a:solidFill>
                      <a:prstDash val="solid"/>
                    </a:lnR>
                    <a:lnB w="9525">
                      <a:solidFill>
                        <a:srgbClr val="D6DFE4"/>
                      </a:solidFill>
                      <a:prstDash val="solid"/>
                    </a:lnB>
                    <a:solidFill>
                      <a:srgbClr val="FFFFFF"/>
                    </a:solidFill>
                  </a:tcPr>
                </a:tc>
              </a:tr>
              <a:tr h="547688">
                <a:tc>
                  <a:txBody>
                    <a:bodyPr/>
                    <a:lstStyle/>
                    <a:p>
                      <a:r>
                        <a:rPr sz="1950" b="0">
                          <a:solidFill>
                            <a:srgbClr val="203D50"/>
                          </a:solidFill>
                          <a:latin typeface="Times New Roman"/>
                          <a:ea typeface="Times New Roman"/>
                          <a:cs typeface="Times New Roman"/>
                        </a:rPr>
                        <a:t>Variable cost / recurring fixed</a:t>
                      </a:r>
                    </a:p>
                  </a:txBody>
                  <a:tcPr marL="91440" marR="91440" marT="45720" marB="45720">
                    <a:lnL w="9525">
                      <a:solidFill>
                        <a:srgbClr val="D6DFE4"/>
                      </a:solidFill>
                      <a:prstDash val="solid"/>
                    </a:lnL>
                    <a:lnR w="9525">
                      <a:solidFill>
                        <a:srgbClr val="D6DFE4"/>
                      </a:solidFill>
                      <a:prstDash val="solid"/>
                    </a:lnR>
                    <a:lnB w="9525">
                      <a:solidFill>
                        <a:srgbClr val="D6DFE4"/>
                      </a:solidFill>
                      <a:prstDash val="solid"/>
                    </a:lnB>
                    <a:solidFill>
                      <a:srgbClr val="F3F6F8"/>
                    </a:solidFill>
                  </a:tcPr>
                </a:tc>
                <a:tc>
                  <a:txBody>
                    <a:bodyPr/>
                    <a:lstStyle/>
                    <a:p>
                      <a:r>
                        <a:rPr sz="1950" b="0">
                          <a:solidFill>
                            <a:srgbClr val="203D50"/>
                          </a:solidFill>
                          <a:latin typeface="Times New Roman"/>
                          <a:ea typeface="Times New Roman"/>
                          <a:cs typeface="Times New Roman"/>
                        </a:rPr>
                        <a:t>48,360 / 45,000</a:t>
                      </a:r>
                    </a:p>
                  </a:txBody>
                  <a:tcPr marL="91440" marR="91440" marT="45720" marB="45720">
                    <a:lnR w="9525">
                      <a:solidFill>
                        <a:srgbClr val="D6DFE4"/>
                      </a:solidFill>
                      <a:prstDash val="solid"/>
                    </a:lnR>
                    <a:lnB w="9525">
                      <a:solidFill>
                        <a:srgbClr val="D6DFE4"/>
                      </a:solidFill>
                      <a:prstDash val="solid"/>
                    </a:lnB>
                    <a:solidFill>
                      <a:srgbClr val="F3F6F8"/>
                    </a:solidFill>
                  </a:tcPr>
                </a:tc>
                <a:tc>
                  <a:txBody>
                    <a:bodyPr/>
                    <a:lstStyle/>
                    <a:p>
                      <a:r>
                        <a:rPr sz="1950" b="0">
                          <a:solidFill>
                            <a:srgbClr val="203D50"/>
                          </a:solidFill>
                          <a:latin typeface="Times New Roman"/>
                          <a:ea typeface="Times New Roman"/>
                          <a:cs typeface="Times New Roman"/>
                        </a:rPr>
                        <a:t>48,360 / 45,000</a:t>
                      </a:r>
                    </a:p>
                  </a:txBody>
                  <a:tcPr marL="91440" marR="91440" marT="45720" marB="45720">
                    <a:lnR w="9525">
                      <a:solidFill>
                        <a:srgbClr val="D6DFE4"/>
                      </a:solidFill>
                      <a:prstDash val="solid"/>
                    </a:lnR>
                    <a:lnB w="9525">
                      <a:solidFill>
                        <a:srgbClr val="D6DFE4"/>
                      </a:solidFill>
                      <a:prstDash val="solid"/>
                    </a:lnB>
                    <a:solidFill>
                      <a:srgbClr val="F3F6F8"/>
                    </a:solidFill>
                  </a:tcPr>
                </a:tc>
              </a:tr>
              <a:tr h="547688">
                <a:tc>
                  <a:txBody>
                    <a:bodyPr/>
                    <a:lstStyle/>
                    <a:p>
                      <a:r>
                        <a:rPr sz="1950" b="0">
                          <a:solidFill>
                            <a:srgbClr val="203D50"/>
                          </a:solidFill>
                          <a:latin typeface="Times New Roman"/>
                          <a:ea typeface="Times New Roman"/>
                          <a:cs typeface="Times New Roman"/>
                        </a:rPr>
                        <a:t>Net profit</a:t>
                      </a:r>
                    </a:p>
                  </a:txBody>
                  <a:tcPr marL="91440" marR="91440" marT="45720" marB="45720">
                    <a:lnL w="9525">
                      <a:solidFill>
                        <a:srgbClr val="D6DFE4"/>
                      </a:solidFill>
                      <a:prstDash val="solid"/>
                    </a:lnL>
                    <a:lnR w="9525">
                      <a:solidFill>
                        <a:srgbClr val="D6DFE4"/>
                      </a:solidFill>
                      <a:prstDash val="solid"/>
                    </a:lnR>
                    <a:lnB w="9525">
                      <a:solidFill>
                        <a:srgbClr val="D6DFE4"/>
                      </a:solidFill>
                      <a:prstDash val="solid"/>
                    </a:lnB>
                    <a:solidFill>
                      <a:srgbClr val="FFFFFF"/>
                    </a:solidFill>
                  </a:tcPr>
                </a:tc>
                <a:tc>
                  <a:txBody>
                    <a:bodyPr/>
                    <a:lstStyle/>
                    <a:p>
                      <a:r>
                        <a:rPr sz="1950" b="0">
                          <a:solidFill>
                            <a:srgbClr val="203D50"/>
                          </a:solidFill>
                          <a:latin typeface="Times New Roman"/>
                          <a:ea typeface="Times New Roman"/>
                          <a:cs typeface="Times New Roman"/>
                        </a:rPr>
                        <a:t>6,240</a:t>
                      </a:r>
                    </a:p>
                  </a:txBody>
                  <a:tcPr marL="91440" marR="91440" marT="45720" marB="45720">
                    <a:lnR w="9525">
                      <a:solidFill>
                        <a:srgbClr val="D6DFE4"/>
                      </a:solidFill>
                      <a:prstDash val="solid"/>
                    </a:lnR>
                    <a:lnB w="9525">
                      <a:solidFill>
                        <a:srgbClr val="D6DFE4"/>
                      </a:solidFill>
                      <a:prstDash val="solid"/>
                    </a:lnB>
                    <a:solidFill>
                      <a:srgbClr val="FFFFFF"/>
                    </a:solidFill>
                  </a:tcPr>
                </a:tc>
                <a:tc>
                  <a:txBody>
                    <a:bodyPr/>
                    <a:lstStyle/>
                    <a:p>
                      <a:r>
                        <a:rPr sz="1950" b="0">
                          <a:solidFill>
                            <a:srgbClr val="203D50"/>
                          </a:solidFill>
                          <a:latin typeface="Times New Roman"/>
                          <a:ea typeface="Times New Roman"/>
                          <a:cs typeface="Times New Roman"/>
                        </a:rPr>
                        <a:t>19,250</a:t>
                      </a:r>
                    </a:p>
                  </a:txBody>
                  <a:tcPr marL="91440" marR="91440" marT="45720" marB="45720">
                    <a:lnR w="9525">
                      <a:solidFill>
                        <a:srgbClr val="D6DFE4"/>
                      </a:solidFill>
                      <a:prstDash val="solid"/>
                    </a:lnR>
                    <a:lnB w="9525">
                      <a:solidFill>
                        <a:srgbClr val="D6DFE4"/>
                      </a:solidFill>
                      <a:prstDash val="solid"/>
                    </a:lnB>
                    <a:solidFill>
                      <a:srgbClr val="FFFFFF"/>
                    </a:solidFill>
                  </a:tcPr>
                </a:tc>
              </a:tr>
              <a:tr h="547688">
                <a:tc>
                  <a:txBody>
                    <a:bodyPr/>
                    <a:lstStyle/>
                    <a:p>
                      <a:r>
                        <a:rPr sz="1950" b="0">
                          <a:solidFill>
                            <a:srgbClr val="203D50"/>
                          </a:solidFill>
                          <a:latin typeface="Times New Roman"/>
                          <a:ea typeface="Times New Roman"/>
                          <a:cs typeface="Times New Roman"/>
                        </a:rPr>
                        <a:t>Closing cash and bank</a:t>
                      </a:r>
                    </a:p>
                  </a:txBody>
                  <a:tcPr marL="91440" marR="91440" marT="45720" marB="45720">
                    <a:lnL w="9525">
                      <a:solidFill>
                        <a:srgbClr val="D6DFE4"/>
                      </a:solidFill>
                      <a:prstDash val="solid"/>
                    </a:lnL>
                    <a:lnR w="9525">
                      <a:solidFill>
                        <a:srgbClr val="D6DFE4"/>
                      </a:solidFill>
                      <a:prstDash val="solid"/>
                    </a:lnR>
                    <a:lnB w="9525">
                      <a:solidFill>
                        <a:srgbClr val="D6DFE4"/>
                      </a:solidFill>
                      <a:prstDash val="solid"/>
                    </a:lnB>
                    <a:solidFill>
                      <a:srgbClr val="F3F6F8"/>
                    </a:solidFill>
                  </a:tcPr>
                </a:tc>
                <a:tc>
                  <a:txBody>
                    <a:bodyPr/>
                    <a:lstStyle/>
                    <a:p>
                      <a:r>
                        <a:rPr sz="1950" b="0">
                          <a:solidFill>
                            <a:srgbClr val="203D50"/>
                          </a:solidFill>
                          <a:latin typeface="Times New Roman"/>
                          <a:ea typeface="Times New Roman"/>
                          <a:cs typeface="Times New Roman"/>
                        </a:rPr>
                        <a:t>39,746</a:t>
                      </a:r>
                    </a:p>
                  </a:txBody>
                  <a:tcPr marL="91440" marR="91440" marT="45720" marB="45720">
                    <a:lnR w="9525">
                      <a:solidFill>
                        <a:srgbClr val="D6DFE4"/>
                      </a:solidFill>
                      <a:prstDash val="solid"/>
                    </a:lnR>
                    <a:lnB w="9525">
                      <a:solidFill>
                        <a:srgbClr val="D6DFE4"/>
                      </a:solidFill>
                      <a:prstDash val="solid"/>
                    </a:lnB>
                    <a:solidFill>
                      <a:srgbClr val="F3F6F8"/>
                    </a:solidFill>
                  </a:tcPr>
                </a:tc>
                <a:tc>
                  <a:txBody>
                    <a:bodyPr/>
                    <a:lstStyle/>
                    <a:p>
                      <a:r>
                        <a:rPr sz="1950" b="0">
                          <a:solidFill>
                            <a:srgbClr val="203D50"/>
                          </a:solidFill>
                          <a:latin typeface="Times New Roman"/>
                          <a:ea typeface="Times New Roman"/>
                          <a:cs typeface="Times New Roman"/>
                        </a:rPr>
                        <a:t>48,870</a:t>
                      </a:r>
                    </a:p>
                  </a:txBody>
                  <a:tcPr marL="91440" marR="91440" marT="45720" marB="45720">
                    <a:lnR w="9525">
                      <a:solidFill>
                        <a:srgbClr val="D6DFE4"/>
                      </a:solidFill>
                      <a:prstDash val="solid"/>
                    </a:lnR>
                    <a:lnB w="9525">
                      <a:solidFill>
                        <a:srgbClr val="D6DFE4"/>
                      </a:solidFill>
                      <a:prstDash val="solid"/>
                    </a:lnB>
                    <a:solidFill>
                      <a:srgbClr val="F3F6F8"/>
                    </a:solidFill>
                  </a:tcPr>
                </a:tc>
              </a:tr>
              <a:tr h="547688">
                <a:tc>
                  <a:txBody>
                    <a:bodyPr/>
                    <a:lstStyle/>
                    <a:p>
                      <a:r>
                        <a:rPr sz="1950" b="0">
                          <a:solidFill>
                            <a:srgbClr val="203D50"/>
                          </a:solidFill>
                          <a:latin typeface="Times New Roman"/>
                          <a:ea typeface="Times New Roman"/>
                          <a:cs typeface="Times New Roman"/>
                        </a:rPr>
                        <a:t>Working capital</a:t>
                      </a:r>
                    </a:p>
                  </a:txBody>
                  <a:tcPr marL="91440" marR="91440" marT="45720" marB="45720">
                    <a:lnL w="9525">
                      <a:solidFill>
                        <a:srgbClr val="D6DFE4"/>
                      </a:solidFill>
                      <a:prstDash val="solid"/>
                    </a:lnL>
                    <a:lnR w="9525">
                      <a:solidFill>
                        <a:srgbClr val="D6DFE4"/>
                      </a:solidFill>
                      <a:prstDash val="solid"/>
                    </a:lnR>
                    <a:lnB w="9525">
                      <a:solidFill>
                        <a:srgbClr val="D6DFE4"/>
                      </a:solidFill>
                      <a:prstDash val="solid"/>
                    </a:lnB>
                    <a:solidFill>
                      <a:srgbClr val="FFFFFF"/>
                    </a:solidFill>
                  </a:tcPr>
                </a:tc>
                <a:tc>
                  <a:txBody>
                    <a:bodyPr/>
                    <a:lstStyle/>
                    <a:p>
                      <a:r>
                        <a:rPr sz="1950" b="0">
                          <a:solidFill>
                            <a:srgbClr val="203D50"/>
                          </a:solidFill>
                          <a:latin typeface="Times New Roman"/>
                          <a:ea typeface="Times New Roman"/>
                          <a:cs typeface="Times New Roman"/>
                        </a:rPr>
                        <a:t>16,240</a:t>
                      </a:r>
                    </a:p>
                  </a:txBody>
                  <a:tcPr marL="91440" marR="91440" marT="45720" marB="45720">
                    <a:lnR w="9525">
                      <a:solidFill>
                        <a:srgbClr val="D6DFE4"/>
                      </a:solidFill>
                      <a:prstDash val="solid"/>
                    </a:lnR>
                    <a:lnB w="9525">
                      <a:solidFill>
                        <a:srgbClr val="D6DFE4"/>
                      </a:solidFill>
                      <a:prstDash val="solid"/>
                    </a:lnB>
                    <a:solidFill>
                      <a:srgbClr val="FFFFFF"/>
                    </a:solidFill>
                  </a:tcPr>
                </a:tc>
                <a:tc>
                  <a:txBody>
                    <a:bodyPr/>
                    <a:lstStyle/>
                    <a:p>
                      <a:r>
                        <a:rPr sz="1950" b="0">
                          <a:solidFill>
                            <a:srgbClr val="203D50"/>
                          </a:solidFill>
                          <a:latin typeface="Times New Roman"/>
                          <a:ea typeface="Times New Roman"/>
                          <a:cs typeface="Times New Roman"/>
                        </a:rPr>
                        <a:t>Planning assumptions apply</a:t>
                      </a:r>
                    </a:p>
                  </a:txBody>
                  <a:tcPr marL="91440" marR="91440" marT="45720" marB="45720">
                    <a:lnR w="9525">
                      <a:solidFill>
                        <a:srgbClr val="D6DFE4"/>
                      </a:solidFill>
                      <a:prstDash val="solid"/>
                    </a:lnR>
                    <a:lnB w="9525">
                      <a:solidFill>
                        <a:srgbClr val="D6DFE4"/>
                      </a:solidFill>
                      <a:prstDash val="solid"/>
                    </a:lnB>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D1E32BE5-D5A7-4807-A09C-258E6F6AC4F0}"/>
              </a:ext>
            </a:extLst>
          </p:cNvPr>
          <p:cNvSpPr>
            <a:spLocks xmlns:a="http://schemas.openxmlformats.org/drawingml/2006/main" noGrp="1"/>
          </p:cNvSpPr>
          <p:nvPr/>
        </p:nvSpPr>
        <p:spPr>
          <a:xfrm xmlns:a="http://schemas.openxmlformats.org/drawingml/2006/main">
            <a:off x="609600" y="4991100"/>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0">
                <a:solidFill>
                  <a:srgbClr val="203D50"/>
                </a:solidFill>
                <a:latin typeface="Times New Roman"/>
                <a:ea typeface="Times New Roman"/>
                <a:cs typeface="Times New Roman"/>
              </a:defRPr>
            </a:defPPr>
          </a:lstStyle>
          <a:p xmlns:a="http://schemas.openxmlformats.org/drawingml/2006/main">
            <a:pPr>
              <a:defRPr sz="2025" b="0">
                <a:solidFill>
                  <a:srgbClr val="203D50"/>
                </a:solidFill>
                <a:latin typeface="Times New Roman"/>
                <a:ea typeface="Times New Roman"/>
                <a:cs typeface="Times New Roman"/>
              </a:defRPr>
            </a:pPr>
            <a:r>
              <a:rPr sz="2025" b="0">
                <a:solidFill>
                  <a:srgbClr val="203D50"/>
                </a:solidFill>
                <a:latin typeface="Times New Roman"/>
                <a:ea typeface="Times New Roman"/>
                <a:cs typeface="Times New Roman"/>
              </a:rPr>
              <a:t>November flows: operating (17,254), investing (1,10,000), financing 1,67,000.</a:t>
            </a:r>
          </a:p>
        </p:txBody>
      </p:sp>
      <p:sp>
        <p:nvSpPr>
          <p:cNvPr id="6" name="">
            <a:extLst xmlns:a="http://schemas.openxmlformats.org/drawingml/2006/main">
              <a:ext uri="{FF2B5EF4-FFF2-40B4-BE49-F238E27FC236}">
                <a16:creationId xmlns:a16="http://schemas.microsoft.com/office/drawing/2014/main" id="{914F95B8-EC68-45F8-8E2F-BE43D78530B6}"/>
              </a:ext>
            </a:extLst>
          </p:cNvPr>
          <p:cNvSpPr>
            <a:spLocks xmlns:a="http://schemas.openxmlformats.org/drawingml/2006/main" noGrp="1"/>
          </p:cNvSpPr>
          <p:nvPr/>
        </p:nvSpPr>
        <p:spPr>
          <a:xfrm xmlns:a="http://schemas.openxmlformats.org/drawingml/2006/main">
            <a:off x="609600" y="5638800"/>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0">
                <a:solidFill>
                  <a:srgbClr val="203D50"/>
                </a:solidFill>
                <a:latin typeface="Times New Roman"/>
                <a:ea typeface="Times New Roman"/>
                <a:cs typeface="Times New Roman"/>
              </a:defRPr>
            </a:defPPr>
          </a:lstStyle>
          <a:p xmlns:a="http://schemas.openxmlformats.org/drawingml/2006/main">
            <a:pPr>
              <a:defRPr sz="1950" b="0">
                <a:solidFill>
                  <a:srgbClr val="203D50"/>
                </a:solidFill>
                <a:latin typeface="Times New Roman"/>
                <a:ea typeface="Times New Roman"/>
                <a:cs typeface="Times New Roman"/>
              </a:defRPr>
            </a:pPr>
            <a:r>
              <a:rPr sz="1950" b="0">
                <a:solidFill>
                  <a:srgbClr val="203D50"/>
                </a:solidFill>
                <a:latin typeface="Times New Roman"/>
                <a:ea typeface="Times New Roman"/>
                <a:cs typeface="Times New Roman"/>
              </a:rPr>
              <a:t>Cash closes at INR 39,746. December uses prepaid rent and collects opening receivables.</a:t>
            </a:r>
          </a:p>
        </p:txBody>
      </p:sp>
    </p:spTree>
    <p:extLst>
      <p:ext uri="{BB962C8B-B14F-4D97-AF65-F5344CB8AC3E}">
        <p14:creationId xmlns:p14="http://schemas.microsoft.com/office/powerpoint/2010/main" val="1271105140"/>
      </p:ext>
    </p:extLst>
  </p:cSld>
</p:sld>
</file>

<file path=ppt/slides/slide10.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79042596-6434-4D3D-B046-8FCAE5B83108}"/>
              </a:ext>
            </a:extLst>
          </p:cNvPr>
          <p:cNvSpPr>
            <a:spLocks xmlns:a="http://schemas.openxmlformats.org/drawingml/2006/main" noGrp="1"/>
          </p:cNvSpPr>
          <p:nvPr/>
        </p:nvSpPr>
        <p:spPr>
          <a:xfrm xmlns:a="http://schemas.openxmlformats.org/drawingml/2006/main">
            <a:off x="609600" y="40005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1">
                <a:solidFill>
                  <a:srgbClr val="203D50"/>
                </a:solidFill>
                <a:latin typeface="Times New Roman"/>
                <a:ea typeface="Times New Roman"/>
                <a:cs typeface="Times New Roman"/>
              </a:defRPr>
            </a:defPPr>
          </a:lstStyle>
          <a:p xmlns:a="http://schemas.openxmlformats.org/drawingml/2006/main">
            <a:pPr>
              <a:defRPr sz="3150" b="1">
                <a:solidFill>
                  <a:srgbClr val="203D50"/>
                </a:solidFill>
                <a:latin typeface="Times New Roman"/>
                <a:ea typeface="Times New Roman"/>
                <a:cs typeface="Times New Roman"/>
              </a:defRPr>
            </a:pPr>
            <a:r>
              <a:rPr sz="3150" b="1">
                <a:solidFill>
                  <a:srgbClr val="203D50"/>
                </a:solidFill>
                <a:latin typeface="Times New Roman"/>
                <a:ea typeface="Times New Roman"/>
                <a:cs typeface="Times New Roman"/>
              </a:rPr>
              <a:t>Dashboard data and application status</a:t>
            </a:r>
          </a:p>
        </p:txBody>
      </p:sp>
      <p:sp>
        <p:nvSpPr>
          <p:cNvPr id="2" name="">
            <a:extLst xmlns:a="http://schemas.openxmlformats.org/drawingml/2006/main">
              <a:ext uri="{FF2B5EF4-FFF2-40B4-BE49-F238E27FC236}">
                <a16:creationId xmlns:a16="http://schemas.microsoft.com/office/drawing/2014/main" id="{1E8F03D9-5B49-4D47-830A-391F129DFB2A}"/>
              </a:ext>
            </a:extLst>
          </p:cNvPr>
          <p:cNvSpPr>
            <a:spLocks xmlns:a="http://schemas.openxmlformats.org/drawingml/2006/main" noGrp="1"/>
          </p:cNvSpPr>
          <p:nvPr/>
        </p:nvSpPr>
        <p:spPr>
          <a:xfrm xmlns:a="http://schemas.openxmlformats.org/drawingml/2006/main">
            <a:off x="609600" y="6419850"/>
            <a:ext cx="1000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53636A"/>
                </a:solidFill>
                <a:latin typeface="Times New Roman"/>
                <a:ea typeface="Times New Roman"/>
                <a:cs typeface="Times New Roman"/>
              </a:defRPr>
            </a:defPPr>
          </a:lstStyle>
          <a:p xmlns:a="http://schemas.openxmlformats.org/drawingml/2006/main">
            <a:pPr>
              <a:defRPr sz="1350" b="0">
                <a:solidFill>
                  <a:srgbClr val="53636A"/>
                </a:solidFill>
                <a:latin typeface="Times New Roman"/>
                <a:ea typeface="Times New Roman"/>
                <a:cs typeface="Times New Roman"/>
              </a:defRPr>
            </a:pPr>
            <a:r>
              <a:rPr sz="1350" b="0">
                <a:solidFill>
                  <a:srgbClr val="53636A"/>
                </a:solidFill>
                <a:latin typeface="Times New Roman"/>
                <a:ea typeface="Times New Roman"/>
                <a:cs typeface="Times New Roman"/>
              </a:rPr>
              <a:t>Campus Corner Café. Simulated academic case. November 2026.</a:t>
            </a:r>
          </a:p>
        </p:txBody>
      </p:sp>
      <p:sp>
        <p:nvSpPr>
          <p:cNvPr id="3" name="">
            <a:extLst xmlns:a="http://schemas.openxmlformats.org/drawingml/2006/main">
              <a:ext uri="{FF2B5EF4-FFF2-40B4-BE49-F238E27FC236}">
                <a16:creationId xmlns:a16="http://schemas.microsoft.com/office/drawing/2014/main" id="{0D5AEF9F-53FF-4FAF-B0CA-D9BA893B4C9F}"/>
              </a:ext>
            </a:extLst>
          </p:cNvPr>
          <p:cNvSpPr>
            <a:spLocks xmlns:a="http://schemas.openxmlformats.org/drawingml/2006/main" noGrp="1"/>
          </p:cNvSpPr>
          <p:nvPr/>
        </p:nvSpPr>
        <p:spPr>
          <a:xfrm xmlns:a="http://schemas.openxmlformats.org/drawingml/2006/main">
            <a:off x="11144250" y="6419850"/>
            <a:ext cx="4381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53636A"/>
                </a:solidFill>
                <a:latin typeface="Times New Roman"/>
                <a:ea typeface="Times New Roman"/>
                <a:cs typeface="Times New Roman"/>
              </a:defRPr>
            </a:defPPr>
          </a:lstStyle>
          <a:p xmlns:a="http://schemas.openxmlformats.org/drawingml/2006/main">
            <a:pPr>
              <a:defRPr sz="1350" b="0">
                <a:solidFill>
                  <a:srgbClr val="53636A"/>
                </a:solidFill>
                <a:latin typeface="Times New Roman"/>
                <a:ea typeface="Times New Roman"/>
                <a:cs typeface="Times New Roman"/>
              </a:defRPr>
            </a:pPr>
            <a:r>
              <a:rPr sz="1350" b="0">
                <a:solidFill>
                  <a:srgbClr val="53636A"/>
                </a:solidFill>
                <a:latin typeface="Times New Roman"/>
                <a:ea typeface="Times New Roman"/>
                <a:cs typeface="Times New Roman"/>
              </a:rPr>
              <a:t>10</a:t>
            </a:r>
          </a:p>
        </p:txBody>
      </p:sp>
      <p:sp>
        <p:nvSpPr>
          <p:cNvPr id="4" name="">
            <a:extLst xmlns:a="http://schemas.openxmlformats.org/drawingml/2006/main">
              <a:ext uri="{FF2B5EF4-FFF2-40B4-BE49-F238E27FC236}">
                <a16:creationId xmlns:a16="http://schemas.microsoft.com/office/drawing/2014/main" id="{A9E404DF-264B-471A-A4FB-26D9766FEE51}"/>
              </a:ext>
            </a:extLst>
          </p:cNvPr>
          <p:cNvSpPr>
            <a:spLocks xmlns:a="http://schemas.openxmlformats.org/drawingml/2006/main" noGrp="1"/>
          </p:cNvSpPr>
          <p:nvPr/>
        </p:nvSpPr>
        <p:spPr>
          <a:xfrm xmlns:a="http://schemas.openxmlformats.org/drawingml/2006/main">
            <a:off x="685800" y="1390650"/>
            <a:ext cx="108204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203D50"/>
                </a:solidFill>
                <a:latin typeface="Times New Roman"/>
                <a:ea typeface="Times New Roman"/>
                <a:cs typeface="Times New Roman"/>
              </a:defRPr>
            </a:defPPr>
          </a:lstStyle>
          <a:p xmlns:a="http://schemas.openxmlformats.org/drawingml/2006/main">
            <a:pPr>
              <a:defRPr sz="2100" b="0">
                <a:solidFill>
                  <a:srgbClr val="203D50"/>
                </a:solidFill>
                <a:latin typeface="Times New Roman"/>
                <a:ea typeface="Times New Roman"/>
                <a:cs typeface="Times New Roman"/>
              </a:defRPr>
            </a:pPr>
            <a:r>
              <a:rPr sz="2100" b="0">
                <a:solidFill>
                  <a:srgbClr val="203D50"/>
                </a:solidFill>
                <a:latin typeface="Times New Roman"/>
                <a:ea typeface="Times New Roman"/>
                <a:cs typeface="Times New Roman"/>
              </a:rPr>
              <a:t>Dashboard fields use simulated dates, product names and transaction IDs.</a:t>
            </a:r>
          </a:p>
        </p:txBody>
      </p:sp>
      <p:sp>
        <p:nvSpPr>
          <p:cNvPr id="5" name="">
            <a:extLst xmlns:a="http://schemas.openxmlformats.org/drawingml/2006/main">
              <a:ext uri="{FF2B5EF4-FFF2-40B4-BE49-F238E27FC236}">
                <a16:creationId xmlns:a16="http://schemas.microsoft.com/office/drawing/2014/main" id="{2234205D-EF7E-4DEF-983A-ED261C6083CB}"/>
              </a:ext>
            </a:extLst>
          </p:cNvPr>
          <p:cNvSpPr>
            <a:spLocks xmlns:a="http://schemas.openxmlformats.org/drawingml/2006/main" noGrp="1"/>
          </p:cNvSpPr>
          <p:nvPr/>
        </p:nvSpPr>
        <p:spPr>
          <a:xfrm xmlns:a="http://schemas.openxmlformats.org/drawingml/2006/main">
            <a:off x="685800" y="2114550"/>
            <a:ext cx="108204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203D50"/>
                </a:solidFill>
                <a:latin typeface="Times New Roman"/>
                <a:ea typeface="Times New Roman"/>
                <a:cs typeface="Times New Roman"/>
              </a:defRPr>
            </a:defPPr>
          </a:lstStyle>
          <a:p xmlns:a="http://schemas.openxmlformats.org/drawingml/2006/main">
            <a:pPr>
              <a:defRPr sz="2100" b="0">
                <a:solidFill>
                  <a:srgbClr val="203D50"/>
                </a:solidFill>
                <a:latin typeface="Times New Roman"/>
                <a:ea typeface="Times New Roman"/>
                <a:cs typeface="Times New Roman"/>
              </a:defRPr>
            </a:pPr>
            <a:r>
              <a:rPr sz="2100" b="0">
                <a:solidFill>
                  <a:srgbClr val="203D50"/>
                </a:solidFill>
                <a:latin typeface="Times New Roman"/>
                <a:ea typeface="Times New Roman"/>
                <a:cs typeface="Times New Roman"/>
              </a:rPr>
              <a:t>Verified cards: sales 1,13,100, expenses 1,06,860, net profit 6,240.</a:t>
            </a:r>
          </a:p>
        </p:txBody>
      </p:sp>
      <p:sp>
        <p:nvSpPr>
          <p:cNvPr id="6" name="">
            <a:extLst xmlns:a="http://schemas.openxmlformats.org/drawingml/2006/main">
              <a:ext uri="{FF2B5EF4-FFF2-40B4-BE49-F238E27FC236}">
                <a16:creationId xmlns:a16="http://schemas.microsoft.com/office/drawing/2014/main" id="{F4D4F247-5247-4D03-AD8D-D3587207A13C}"/>
              </a:ext>
            </a:extLst>
          </p:cNvPr>
          <p:cNvSpPr>
            <a:spLocks xmlns:a="http://schemas.openxmlformats.org/drawingml/2006/main" noGrp="1"/>
          </p:cNvSpPr>
          <p:nvPr/>
        </p:nvSpPr>
        <p:spPr>
          <a:xfrm xmlns:a="http://schemas.openxmlformats.org/drawingml/2006/main">
            <a:off x="685800" y="2838450"/>
            <a:ext cx="108204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203D50"/>
                </a:solidFill>
                <a:latin typeface="Times New Roman"/>
                <a:ea typeface="Times New Roman"/>
                <a:cs typeface="Times New Roman"/>
              </a:defRPr>
            </a:defPPr>
          </a:lstStyle>
          <a:p xmlns:a="http://schemas.openxmlformats.org/drawingml/2006/main">
            <a:pPr>
              <a:defRPr sz="2100" b="0">
                <a:solidFill>
                  <a:srgbClr val="203D50"/>
                </a:solidFill>
                <a:latin typeface="Times New Roman"/>
                <a:ea typeface="Times New Roman"/>
                <a:cs typeface="Times New Roman"/>
              </a:defRPr>
            </a:pPr>
            <a:r>
              <a:rPr sz="2100" b="0">
                <a:solidFill>
                  <a:srgbClr val="203D50"/>
                </a:solidFill>
                <a:latin typeface="Times New Roman"/>
                <a:ea typeface="Times New Roman"/>
                <a:cs typeface="Times New Roman"/>
              </a:rPr>
              <a:t>Net margin 5.52%. Contribution 64,740. Cash and bank 39,746.</a:t>
            </a:r>
          </a:p>
        </p:txBody>
      </p:sp>
      <p:sp>
        <p:nvSpPr>
          <p:cNvPr id="7" name="">
            <a:extLst xmlns:a="http://schemas.openxmlformats.org/drawingml/2006/main">
              <a:ext uri="{FF2B5EF4-FFF2-40B4-BE49-F238E27FC236}">
                <a16:creationId xmlns:a16="http://schemas.microsoft.com/office/drawing/2014/main" id="{CAA6DCCF-2A81-4D94-8694-4F821C4378BE}"/>
              </a:ext>
            </a:extLst>
          </p:cNvPr>
          <p:cNvSpPr>
            <a:spLocks xmlns:a="http://schemas.openxmlformats.org/drawingml/2006/main" noGrp="1"/>
          </p:cNvSpPr>
          <p:nvPr/>
        </p:nvSpPr>
        <p:spPr>
          <a:xfrm xmlns:a="http://schemas.openxmlformats.org/drawingml/2006/main">
            <a:off x="685800" y="3562350"/>
            <a:ext cx="108204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203D50"/>
                </a:solidFill>
                <a:latin typeface="Times New Roman"/>
                <a:ea typeface="Times New Roman"/>
                <a:cs typeface="Times New Roman"/>
              </a:defRPr>
            </a:defPPr>
          </a:lstStyle>
          <a:p xmlns:a="http://schemas.openxmlformats.org/drawingml/2006/main">
            <a:pPr>
              <a:defRPr sz="2100" b="0">
                <a:solidFill>
                  <a:srgbClr val="203D50"/>
                </a:solidFill>
                <a:latin typeface="Times New Roman"/>
                <a:ea typeface="Times New Roman"/>
                <a:cs typeface="Times New Roman"/>
              </a:defRPr>
            </a:pPr>
            <a:r>
              <a:rPr sz="2100" b="0">
                <a:solidFill>
                  <a:srgbClr val="203D50"/>
                </a:solidFill>
                <a:latin typeface="Times New Roman"/>
                <a:ea typeface="Times New Roman"/>
                <a:cs typeface="Times New Roman"/>
              </a:rPr>
              <a:t>Real Sheets and report connected. Required cards verified.</a:t>
            </a:r>
          </a:p>
        </p:txBody>
      </p:sp>
      <p:sp>
        <p:nvSpPr>
          <p:cNvPr id="8" name="">
            <a:extLst xmlns:a="http://schemas.openxmlformats.org/drawingml/2006/main">
              <a:ext uri="{FF2B5EF4-FFF2-40B4-BE49-F238E27FC236}">
                <a16:creationId xmlns:a16="http://schemas.microsoft.com/office/drawing/2014/main" id="{236EF309-FE5A-40D1-AC76-CACE1B290879}"/>
              </a:ext>
            </a:extLst>
          </p:cNvPr>
          <p:cNvSpPr>
            <a:spLocks xmlns:a="http://schemas.openxmlformats.org/drawingml/2006/main" noGrp="1"/>
          </p:cNvSpPr>
          <p:nvPr/>
        </p:nvSpPr>
        <p:spPr>
          <a:xfrm xmlns:a="http://schemas.openxmlformats.org/drawingml/2006/main">
            <a:off x="685800" y="4286250"/>
            <a:ext cx="108204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203D50"/>
                </a:solidFill>
                <a:latin typeface="Times New Roman"/>
                <a:ea typeface="Times New Roman"/>
                <a:cs typeface="Times New Roman"/>
              </a:defRPr>
            </a:defPPr>
          </a:lstStyle>
          <a:p xmlns:a="http://schemas.openxmlformats.org/drawingml/2006/main">
            <a:pPr>
              <a:defRPr sz="2100" b="0">
                <a:solidFill>
                  <a:srgbClr val="203D50"/>
                </a:solidFill>
                <a:latin typeface="Times New Roman"/>
                <a:ea typeface="Times New Roman"/>
                <a:cs typeface="Times New Roman"/>
              </a:defRPr>
            </a:pPr>
            <a:r>
              <a:rPr sz="2100" b="0">
                <a:solidFill>
                  <a:srgbClr val="203D50"/>
                </a:solidFill>
                <a:latin typeface="Times New Roman"/>
                <a:ea typeface="Times New Roman"/>
                <a:cs typeface="Times New Roman"/>
              </a:rPr>
              <a:t>Chart bindings and filters verified. Native dashboard PDF included.</a:t>
            </a:r>
          </a:p>
        </p:txBody>
      </p:sp>
      <p:sp>
        <p:nvSpPr>
          <p:cNvPr id="9" name="">
            <a:extLst xmlns:a="http://schemas.openxmlformats.org/drawingml/2006/main">
              <a:ext uri="{FF2B5EF4-FFF2-40B4-BE49-F238E27FC236}">
                <a16:creationId xmlns:a16="http://schemas.microsoft.com/office/drawing/2014/main" id="{F89DDC8C-2087-4D36-A9CB-93A54A7ADF56}"/>
              </a:ext>
            </a:extLst>
          </p:cNvPr>
          <p:cNvSpPr>
            <a:spLocks xmlns:a="http://schemas.openxmlformats.org/drawingml/2006/main" noGrp="1"/>
          </p:cNvSpPr>
          <p:nvPr/>
        </p:nvSpPr>
        <p:spPr>
          <a:xfrm xmlns:a="http://schemas.openxmlformats.org/drawingml/2006/main">
            <a:off x="685800" y="5391150"/>
            <a:ext cx="108204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0">
                <a:solidFill>
                  <a:srgbClr val="203D50"/>
                </a:solidFill>
                <a:latin typeface="Times New Roman"/>
                <a:ea typeface="Times New Roman"/>
                <a:cs typeface="Times New Roman"/>
              </a:defRPr>
            </a:defPPr>
          </a:lstStyle>
          <a:p xmlns:a="http://schemas.openxmlformats.org/drawingml/2006/main">
            <a:pPr>
              <a:defRPr sz="2025" b="0">
                <a:solidFill>
                  <a:srgbClr val="203D50"/>
                </a:solidFill>
                <a:latin typeface="Times New Roman"/>
                <a:ea typeface="Times New Roman"/>
                <a:cs typeface="Times New Roman"/>
              </a:defRPr>
            </a:pPr>
            <a:r>
              <a:rPr sz="2025" u="sng">
                <a:solidFill>
                  <a:srgbClr val="203D50"/>
                </a:solidFill>
                <a:latin typeface="Times New Roman"/>
                <a:ea typeface="Times New Roman"/>
                <a:cs typeface="Times New Roman"/>
                <a:hlinkClick xmlns:r="http://schemas.openxmlformats.org/officeDocument/2006/relationships" r:id="Rd4ed9e6ca49247f5"/>
              </a:rPr>
              <a:t>Open the real Looker Studio report</a:t>
            </a:r>
          </a:p>
        </p:txBody>
      </p:sp>
    </p:spTree>
    <p:extLst>
      <p:ext uri="{BB962C8B-B14F-4D97-AF65-F5344CB8AC3E}">
        <p14:creationId xmlns:p14="http://schemas.microsoft.com/office/powerpoint/2010/main" val="676016061"/>
      </p:ext>
    </p:extLst>
  </p:cSld>
</p:sld>
</file>

<file path=ppt/slides/slide11.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287C83E9-4FE1-49FD-8E97-9108FE83020A}"/>
              </a:ext>
            </a:extLst>
          </p:cNvPr>
          <p:cNvSpPr>
            <a:spLocks xmlns:a="http://schemas.openxmlformats.org/drawingml/2006/main" noGrp="1"/>
          </p:cNvSpPr>
          <p:nvPr/>
        </p:nvSpPr>
        <p:spPr>
          <a:xfrm xmlns:a="http://schemas.openxmlformats.org/drawingml/2006/main">
            <a:off x="609600" y="40005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1">
                <a:solidFill>
                  <a:srgbClr val="203D50"/>
                </a:solidFill>
                <a:latin typeface="Times New Roman"/>
                <a:ea typeface="Times New Roman"/>
                <a:cs typeface="Times New Roman"/>
              </a:defRPr>
            </a:defPPr>
          </a:lstStyle>
          <a:p xmlns:a="http://schemas.openxmlformats.org/drawingml/2006/main">
            <a:pPr>
              <a:defRPr sz="3150" b="1">
                <a:solidFill>
                  <a:srgbClr val="203D50"/>
                </a:solidFill>
                <a:latin typeface="Times New Roman"/>
                <a:ea typeface="Times New Roman"/>
                <a:cs typeface="Times New Roman"/>
              </a:defRPr>
            </a:pPr>
            <a:r>
              <a:rPr sz="3150" b="1">
                <a:solidFill>
                  <a:srgbClr val="203D50"/>
                </a:solidFill>
                <a:latin typeface="Times New Roman"/>
                <a:ea typeface="Times New Roman"/>
                <a:cs typeface="Times New Roman"/>
              </a:rPr>
              <a:t>Recommendations and conclusion</a:t>
            </a:r>
          </a:p>
        </p:txBody>
      </p:sp>
      <p:sp>
        <p:nvSpPr>
          <p:cNvPr id="2" name="">
            <a:extLst xmlns:a="http://schemas.openxmlformats.org/drawingml/2006/main">
              <a:ext uri="{FF2B5EF4-FFF2-40B4-BE49-F238E27FC236}">
                <a16:creationId xmlns:a16="http://schemas.microsoft.com/office/drawing/2014/main" id="{6FB8530E-89C2-450E-8112-8E41E71A84C7}"/>
              </a:ext>
            </a:extLst>
          </p:cNvPr>
          <p:cNvSpPr>
            <a:spLocks xmlns:a="http://schemas.openxmlformats.org/drawingml/2006/main" noGrp="1"/>
          </p:cNvSpPr>
          <p:nvPr/>
        </p:nvSpPr>
        <p:spPr>
          <a:xfrm xmlns:a="http://schemas.openxmlformats.org/drawingml/2006/main">
            <a:off x="609600" y="6419850"/>
            <a:ext cx="1000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53636A"/>
                </a:solidFill>
                <a:latin typeface="Times New Roman"/>
                <a:ea typeface="Times New Roman"/>
                <a:cs typeface="Times New Roman"/>
              </a:defRPr>
            </a:defPPr>
          </a:lstStyle>
          <a:p xmlns:a="http://schemas.openxmlformats.org/drawingml/2006/main">
            <a:pPr>
              <a:defRPr sz="1350" b="0">
                <a:solidFill>
                  <a:srgbClr val="53636A"/>
                </a:solidFill>
                <a:latin typeface="Times New Roman"/>
                <a:ea typeface="Times New Roman"/>
                <a:cs typeface="Times New Roman"/>
              </a:defRPr>
            </a:pPr>
            <a:r>
              <a:rPr sz="1350" b="0">
                <a:solidFill>
                  <a:srgbClr val="53636A"/>
                </a:solidFill>
                <a:latin typeface="Times New Roman"/>
                <a:ea typeface="Times New Roman"/>
                <a:cs typeface="Times New Roman"/>
              </a:rPr>
              <a:t>Campus Corner Café. Simulated academic case. November 2026.</a:t>
            </a:r>
          </a:p>
        </p:txBody>
      </p:sp>
      <p:sp>
        <p:nvSpPr>
          <p:cNvPr id="3" name="">
            <a:extLst xmlns:a="http://schemas.openxmlformats.org/drawingml/2006/main">
              <a:ext uri="{FF2B5EF4-FFF2-40B4-BE49-F238E27FC236}">
                <a16:creationId xmlns:a16="http://schemas.microsoft.com/office/drawing/2014/main" id="{E224DD74-E1AF-46A0-AEF9-E92D73B35178}"/>
              </a:ext>
            </a:extLst>
          </p:cNvPr>
          <p:cNvSpPr>
            <a:spLocks xmlns:a="http://schemas.openxmlformats.org/drawingml/2006/main" noGrp="1"/>
          </p:cNvSpPr>
          <p:nvPr/>
        </p:nvSpPr>
        <p:spPr>
          <a:xfrm xmlns:a="http://schemas.openxmlformats.org/drawingml/2006/main">
            <a:off x="11144250" y="6419850"/>
            <a:ext cx="4381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53636A"/>
                </a:solidFill>
                <a:latin typeface="Times New Roman"/>
                <a:ea typeface="Times New Roman"/>
                <a:cs typeface="Times New Roman"/>
              </a:defRPr>
            </a:defPPr>
          </a:lstStyle>
          <a:p xmlns:a="http://schemas.openxmlformats.org/drawingml/2006/main">
            <a:pPr>
              <a:defRPr sz="1350" b="0">
                <a:solidFill>
                  <a:srgbClr val="53636A"/>
                </a:solidFill>
                <a:latin typeface="Times New Roman"/>
                <a:ea typeface="Times New Roman"/>
                <a:cs typeface="Times New Roman"/>
              </a:defRPr>
            </a:pPr>
            <a:r>
              <a:rPr sz="1350" b="0">
                <a:solidFill>
                  <a:srgbClr val="53636A"/>
                </a:solidFill>
                <a:latin typeface="Times New Roman"/>
                <a:ea typeface="Times New Roman"/>
                <a:cs typeface="Times New Roman"/>
              </a:rPr>
              <a:t>11</a:t>
            </a:r>
          </a:p>
        </p:txBody>
      </p:sp>
      <p:sp>
        <p:nvSpPr>
          <p:cNvPr id="4" name="">
            <a:extLst xmlns:a="http://schemas.openxmlformats.org/drawingml/2006/main">
              <a:ext uri="{FF2B5EF4-FFF2-40B4-BE49-F238E27FC236}">
                <a16:creationId xmlns:a16="http://schemas.microsoft.com/office/drawing/2014/main" id="{71E2A06B-DF48-45CC-B702-DC45E3B4DCD3}"/>
              </a:ext>
            </a:extLst>
          </p:cNvPr>
          <p:cNvSpPr>
            <a:spLocks xmlns:a="http://schemas.openxmlformats.org/drawingml/2006/main" noGrp="1"/>
          </p:cNvSpPr>
          <p:nvPr/>
        </p:nvSpPr>
        <p:spPr>
          <a:xfrm xmlns:a="http://schemas.openxmlformats.org/drawingml/2006/main">
            <a:off x="685800" y="1333500"/>
            <a:ext cx="108204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0">
                <a:solidFill>
                  <a:srgbClr val="203D50"/>
                </a:solidFill>
                <a:latin typeface="Times New Roman"/>
                <a:ea typeface="Times New Roman"/>
                <a:cs typeface="Times New Roman"/>
              </a:defRPr>
            </a:defPPr>
          </a:lstStyle>
          <a:p xmlns:a="http://schemas.openxmlformats.org/drawingml/2006/main">
            <a:pPr>
              <a:defRPr sz="2025" b="0">
                <a:solidFill>
                  <a:srgbClr val="203D50"/>
                </a:solidFill>
                <a:latin typeface="Times New Roman"/>
                <a:ea typeface="Times New Roman"/>
                <a:cs typeface="Times New Roman"/>
              </a:defRPr>
            </a:pPr>
            <a:r>
              <a:rPr sz="2025" b="0">
                <a:solidFill>
                  <a:srgbClr val="203D50"/>
                </a:solidFill>
                <a:latin typeface="Times New Roman"/>
                <a:ea typeface="Times New Roman"/>
                <a:cs typeface="Times New Roman"/>
              </a:rPr>
              <a:t>Test tea at INR 18: unchanged volume adds INR 6,240 monthly revenue.</a:t>
            </a:r>
          </a:p>
        </p:txBody>
      </p:sp>
      <p:sp>
        <p:nvSpPr>
          <p:cNvPr id="5" name="">
            <a:extLst xmlns:a="http://schemas.openxmlformats.org/drawingml/2006/main">
              <a:ext uri="{FF2B5EF4-FFF2-40B4-BE49-F238E27FC236}">
                <a16:creationId xmlns:a16="http://schemas.microsoft.com/office/drawing/2014/main" id="{7C0F08B9-1867-4876-8AA6-37124204A210}"/>
              </a:ext>
            </a:extLst>
          </p:cNvPr>
          <p:cNvSpPr>
            <a:spLocks xmlns:a="http://schemas.openxmlformats.org/drawingml/2006/main" noGrp="1"/>
          </p:cNvSpPr>
          <p:nvPr/>
        </p:nvSpPr>
        <p:spPr>
          <a:xfrm xmlns:a="http://schemas.openxmlformats.org/drawingml/2006/main">
            <a:off x="685800" y="2057400"/>
            <a:ext cx="108204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0">
                <a:solidFill>
                  <a:srgbClr val="203D50"/>
                </a:solidFill>
                <a:latin typeface="Times New Roman"/>
                <a:ea typeface="Times New Roman"/>
                <a:cs typeface="Times New Roman"/>
              </a:defRPr>
            </a:defPPr>
          </a:lstStyle>
          <a:p xmlns:a="http://schemas.openxmlformats.org/drawingml/2006/main">
            <a:pPr>
              <a:defRPr sz="2025" b="0">
                <a:solidFill>
                  <a:srgbClr val="203D50"/>
                </a:solidFill>
                <a:latin typeface="Times New Roman"/>
                <a:ea typeface="Times New Roman"/>
                <a:cs typeface="Times New Roman"/>
              </a:defRPr>
            </a:pPr>
            <a:r>
              <a:rPr sz="2025" b="0">
                <a:solidFill>
                  <a:srgbClr val="203D50"/>
                </a:solidFill>
                <a:latin typeface="Times New Roman"/>
                <a:ea typeface="Times New Roman"/>
                <a:cs typeface="Times New Roman"/>
              </a:rPr>
              <a:t>Add 5 sandwiches per day: contribution rises by INR 4,160 per month.</a:t>
            </a:r>
          </a:p>
        </p:txBody>
      </p:sp>
      <p:sp>
        <p:nvSpPr>
          <p:cNvPr id="6" name="">
            <a:extLst xmlns:a="http://schemas.openxmlformats.org/drawingml/2006/main">
              <a:ext uri="{FF2B5EF4-FFF2-40B4-BE49-F238E27FC236}">
                <a16:creationId xmlns:a16="http://schemas.microsoft.com/office/drawing/2014/main" id="{38B55690-407E-4239-A481-66D0B5F08049}"/>
              </a:ext>
            </a:extLst>
          </p:cNvPr>
          <p:cNvSpPr>
            <a:spLocks xmlns:a="http://schemas.openxmlformats.org/drawingml/2006/main" noGrp="1"/>
          </p:cNvSpPr>
          <p:nvPr/>
        </p:nvSpPr>
        <p:spPr>
          <a:xfrm xmlns:a="http://schemas.openxmlformats.org/drawingml/2006/main">
            <a:off x="685800" y="2781300"/>
            <a:ext cx="108204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0">
                <a:solidFill>
                  <a:srgbClr val="203D50"/>
                </a:solidFill>
                <a:latin typeface="Times New Roman"/>
                <a:ea typeface="Times New Roman"/>
                <a:cs typeface="Times New Roman"/>
              </a:defRPr>
            </a:defPPr>
          </a:lstStyle>
          <a:p xmlns:a="http://schemas.openxmlformats.org/drawingml/2006/main">
            <a:pPr>
              <a:defRPr sz="2025" b="0">
                <a:solidFill>
                  <a:srgbClr val="203D50"/>
                </a:solidFill>
                <a:latin typeface="Times New Roman"/>
                <a:ea typeface="Times New Roman"/>
                <a:cs typeface="Times New Roman"/>
              </a:defRPr>
            </a:pPr>
            <a:r>
              <a:rPr sz="2025" b="0">
                <a:solidFill>
                  <a:srgbClr val="203D50"/>
                </a:solidFill>
                <a:latin typeface="Times New Roman"/>
                <a:ea typeface="Times New Roman"/>
                <a:cs typeface="Times New Roman"/>
              </a:rPr>
              <a:t>Reduce ingredient and packaging spend 3%: save INR 1,450.80 monthly.</a:t>
            </a:r>
          </a:p>
        </p:txBody>
      </p:sp>
      <p:sp>
        <p:nvSpPr>
          <p:cNvPr id="7" name="">
            <a:extLst xmlns:a="http://schemas.openxmlformats.org/drawingml/2006/main">
              <a:ext uri="{FF2B5EF4-FFF2-40B4-BE49-F238E27FC236}">
                <a16:creationId xmlns:a16="http://schemas.microsoft.com/office/drawing/2014/main" id="{39EC3065-3676-4187-9421-5B99DE46C492}"/>
              </a:ext>
            </a:extLst>
          </p:cNvPr>
          <p:cNvSpPr>
            <a:spLocks xmlns:a="http://schemas.openxmlformats.org/drawingml/2006/main" noGrp="1"/>
          </p:cNvSpPr>
          <p:nvPr/>
        </p:nvSpPr>
        <p:spPr>
          <a:xfrm xmlns:a="http://schemas.openxmlformats.org/drawingml/2006/main">
            <a:off x="685800" y="3505200"/>
            <a:ext cx="108204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0">
                <a:solidFill>
                  <a:srgbClr val="203D50"/>
                </a:solidFill>
                <a:latin typeface="Times New Roman"/>
                <a:ea typeface="Times New Roman"/>
                <a:cs typeface="Times New Roman"/>
              </a:defRPr>
            </a:defPPr>
          </a:lstStyle>
          <a:p xmlns:a="http://schemas.openxmlformats.org/drawingml/2006/main">
            <a:pPr>
              <a:defRPr sz="2025" b="0">
                <a:solidFill>
                  <a:srgbClr val="203D50"/>
                </a:solidFill>
                <a:latin typeface="Times New Roman"/>
                <a:ea typeface="Times New Roman"/>
                <a:cs typeface="Times New Roman"/>
              </a:defRPr>
            </a:pPr>
            <a:r>
              <a:rPr sz="2025" b="0">
                <a:solidFill>
                  <a:srgbClr val="203D50"/>
                </a:solidFill>
                <a:latin typeface="Times New Roman"/>
                <a:ea typeface="Times New Roman"/>
                <a:cs typeface="Times New Roman"/>
              </a:rPr>
              <a:t>Test 5% higher prices: recurring profit rises to INR 25,395.</a:t>
            </a:r>
          </a:p>
        </p:txBody>
      </p:sp>
      <p:sp>
        <p:nvSpPr>
          <p:cNvPr id="8" name="">
            <a:extLst xmlns:a="http://schemas.openxmlformats.org/drawingml/2006/main">
              <a:ext uri="{FF2B5EF4-FFF2-40B4-BE49-F238E27FC236}">
                <a16:creationId xmlns:a16="http://schemas.microsoft.com/office/drawing/2014/main" id="{E43C5E79-BE76-4245-9C11-410C4BA64919}"/>
              </a:ext>
            </a:extLst>
          </p:cNvPr>
          <p:cNvSpPr>
            <a:spLocks xmlns:a="http://schemas.openxmlformats.org/drawingml/2006/main" noGrp="1"/>
          </p:cNvSpPr>
          <p:nvPr/>
        </p:nvSpPr>
        <p:spPr>
          <a:xfrm xmlns:a="http://schemas.openxmlformats.org/drawingml/2006/main">
            <a:off x="685800" y="4229100"/>
            <a:ext cx="108204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0">
                <a:solidFill>
                  <a:srgbClr val="203D50"/>
                </a:solidFill>
                <a:latin typeface="Times New Roman"/>
                <a:ea typeface="Times New Roman"/>
                <a:cs typeface="Times New Roman"/>
              </a:defRPr>
            </a:defPPr>
          </a:lstStyle>
          <a:p xmlns:a="http://schemas.openxmlformats.org/drawingml/2006/main">
            <a:pPr>
              <a:defRPr sz="2025" b="0">
                <a:solidFill>
                  <a:srgbClr val="203D50"/>
                </a:solidFill>
                <a:latin typeface="Times New Roman"/>
                <a:ea typeface="Times New Roman"/>
                <a:cs typeface="Times New Roman"/>
              </a:defRPr>
            </a:pPr>
            <a:r>
              <a:rPr sz="2025" b="0">
                <a:solidFill>
                  <a:srgbClr val="203D50"/>
                </a:solidFill>
                <a:latin typeface="Times New Roman"/>
                <a:ea typeface="Times New Roman"/>
                <a:cs typeface="Times New Roman"/>
              </a:rPr>
              <a:t>Collect INR 2,854 receivables and retain a cash reserve for rent.</a:t>
            </a:r>
          </a:p>
        </p:txBody>
      </p:sp>
      <p:sp>
        <p:nvSpPr>
          <p:cNvPr id="9" name="">
            <a:extLst xmlns:a="http://schemas.openxmlformats.org/drawingml/2006/main">
              <a:ext uri="{FF2B5EF4-FFF2-40B4-BE49-F238E27FC236}">
                <a16:creationId xmlns:a16="http://schemas.microsoft.com/office/drawing/2014/main" id="{08403985-0355-44A1-B4B2-454F878AC5A7}"/>
              </a:ext>
            </a:extLst>
          </p:cNvPr>
          <p:cNvSpPr>
            <a:spLocks xmlns:a="http://schemas.openxmlformats.org/drawingml/2006/main" noGrp="1"/>
          </p:cNvSpPr>
          <p:nvPr/>
        </p:nvSpPr>
        <p:spPr>
          <a:xfrm xmlns:a="http://schemas.openxmlformats.org/drawingml/2006/main">
            <a:off x="685800" y="4953000"/>
            <a:ext cx="108204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0">
                <a:solidFill>
                  <a:srgbClr val="203D50"/>
                </a:solidFill>
                <a:latin typeface="Times New Roman"/>
                <a:ea typeface="Times New Roman"/>
                <a:cs typeface="Times New Roman"/>
              </a:defRPr>
            </a:defPPr>
          </a:lstStyle>
          <a:p xmlns:a="http://schemas.openxmlformats.org/drawingml/2006/main">
            <a:pPr>
              <a:defRPr sz="2025" b="0">
                <a:solidFill>
                  <a:srgbClr val="203D50"/>
                </a:solidFill>
                <a:latin typeface="Times New Roman"/>
                <a:ea typeface="Times New Roman"/>
                <a:cs typeface="Times New Roman"/>
              </a:defRPr>
            </a:pPr>
            <a:r>
              <a:rPr sz="2025" b="0">
                <a:solidFill>
                  <a:srgbClr val="203D50"/>
                </a:solidFill>
                <a:latin typeface="Times New Roman"/>
                <a:ea typeface="Times New Roman"/>
                <a:cs typeface="Times New Roman"/>
              </a:rPr>
              <a:t>Feasible under the assumed mix. Demand, capacity and tax effects need validation.</a:t>
            </a:r>
          </a:p>
        </p:txBody>
      </p:sp>
    </p:spTree>
    <p:extLst>
      <p:ext uri="{BB962C8B-B14F-4D97-AF65-F5344CB8AC3E}">
        <p14:creationId xmlns:p14="http://schemas.microsoft.com/office/powerpoint/2010/main" val="1222230870"/>
      </p:ext>
    </p:extLst>
  </p:cSld>
</p:sld>
</file>

<file path=ppt/slides/slide12.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5CD6526D-4C24-4E27-9DE1-2C28B79CAADD}"/>
              </a:ext>
            </a:extLst>
          </p:cNvPr>
          <p:cNvSpPr>
            <a:spLocks xmlns:a="http://schemas.openxmlformats.org/drawingml/2006/main" noGrp="1"/>
          </p:cNvSpPr>
          <p:nvPr/>
        </p:nvSpPr>
        <p:spPr>
          <a:xfrm xmlns:a="http://schemas.openxmlformats.org/drawingml/2006/main">
            <a:off x="609600" y="40005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1">
                <a:solidFill>
                  <a:srgbClr val="203D50"/>
                </a:solidFill>
                <a:latin typeface="Times New Roman"/>
                <a:ea typeface="Times New Roman"/>
                <a:cs typeface="Times New Roman"/>
              </a:defRPr>
            </a:defPPr>
          </a:lstStyle>
          <a:p xmlns:a="http://schemas.openxmlformats.org/drawingml/2006/main">
            <a:pPr>
              <a:defRPr sz="3150" b="1">
                <a:solidFill>
                  <a:srgbClr val="203D50"/>
                </a:solidFill>
                <a:latin typeface="Times New Roman"/>
                <a:ea typeface="Times New Roman"/>
                <a:cs typeface="Times New Roman"/>
              </a:defRPr>
            </a:pPr>
            <a:r>
              <a:rPr sz="3150" b="1">
                <a:solidFill>
                  <a:srgbClr val="203D50"/>
                </a:solidFill>
                <a:latin typeface="Times New Roman"/>
                <a:ea typeface="Times New Roman"/>
                <a:cs typeface="Times New Roman"/>
              </a:rPr>
              <a:t>References, limitations and viva plan</a:t>
            </a:r>
          </a:p>
        </p:txBody>
      </p:sp>
      <p:sp>
        <p:nvSpPr>
          <p:cNvPr id="2" name="">
            <a:extLst xmlns:a="http://schemas.openxmlformats.org/drawingml/2006/main">
              <a:ext uri="{FF2B5EF4-FFF2-40B4-BE49-F238E27FC236}">
                <a16:creationId xmlns:a16="http://schemas.microsoft.com/office/drawing/2014/main" id="{972E76EF-B2AC-4F50-8F16-70B2E74AE5B1}"/>
              </a:ext>
            </a:extLst>
          </p:cNvPr>
          <p:cNvSpPr>
            <a:spLocks xmlns:a="http://schemas.openxmlformats.org/drawingml/2006/main" noGrp="1"/>
          </p:cNvSpPr>
          <p:nvPr/>
        </p:nvSpPr>
        <p:spPr>
          <a:xfrm xmlns:a="http://schemas.openxmlformats.org/drawingml/2006/main">
            <a:off x="609600" y="6419850"/>
            <a:ext cx="1000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53636A"/>
                </a:solidFill>
                <a:latin typeface="Times New Roman"/>
                <a:ea typeface="Times New Roman"/>
                <a:cs typeface="Times New Roman"/>
              </a:defRPr>
            </a:defPPr>
          </a:lstStyle>
          <a:p xmlns:a="http://schemas.openxmlformats.org/drawingml/2006/main">
            <a:pPr>
              <a:defRPr sz="1350" b="0">
                <a:solidFill>
                  <a:srgbClr val="53636A"/>
                </a:solidFill>
                <a:latin typeface="Times New Roman"/>
                <a:ea typeface="Times New Roman"/>
                <a:cs typeface="Times New Roman"/>
              </a:defRPr>
            </a:pPr>
            <a:r>
              <a:rPr sz="1350" b="0">
                <a:solidFill>
                  <a:srgbClr val="53636A"/>
                </a:solidFill>
                <a:latin typeface="Times New Roman"/>
                <a:ea typeface="Times New Roman"/>
                <a:cs typeface="Times New Roman"/>
              </a:rPr>
              <a:t>Campus Corner Café. Simulated academic case. November 2026.</a:t>
            </a:r>
          </a:p>
        </p:txBody>
      </p:sp>
      <p:sp>
        <p:nvSpPr>
          <p:cNvPr id="3" name="">
            <a:extLst xmlns:a="http://schemas.openxmlformats.org/drawingml/2006/main">
              <a:ext uri="{FF2B5EF4-FFF2-40B4-BE49-F238E27FC236}">
                <a16:creationId xmlns:a16="http://schemas.microsoft.com/office/drawing/2014/main" id="{E3878066-574F-48D2-9F4D-59E49C5F5567}"/>
              </a:ext>
            </a:extLst>
          </p:cNvPr>
          <p:cNvSpPr>
            <a:spLocks xmlns:a="http://schemas.openxmlformats.org/drawingml/2006/main" noGrp="1"/>
          </p:cNvSpPr>
          <p:nvPr/>
        </p:nvSpPr>
        <p:spPr>
          <a:xfrm xmlns:a="http://schemas.openxmlformats.org/drawingml/2006/main">
            <a:off x="11144250" y="6419850"/>
            <a:ext cx="4381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53636A"/>
                </a:solidFill>
                <a:latin typeface="Times New Roman"/>
                <a:ea typeface="Times New Roman"/>
                <a:cs typeface="Times New Roman"/>
              </a:defRPr>
            </a:defPPr>
          </a:lstStyle>
          <a:p xmlns:a="http://schemas.openxmlformats.org/drawingml/2006/main">
            <a:pPr>
              <a:defRPr sz="1350" b="0">
                <a:solidFill>
                  <a:srgbClr val="53636A"/>
                </a:solidFill>
                <a:latin typeface="Times New Roman"/>
                <a:ea typeface="Times New Roman"/>
                <a:cs typeface="Times New Roman"/>
              </a:defRPr>
            </a:pPr>
            <a:r>
              <a:rPr sz="1350" b="0">
                <a:solidFill>
                  <a:srgbClr val="53636A"/>
                </a:solidFill>
                <a:latin typeface="Times New Roman"/>
                <a:ea typeface="Times New Roman"/>
                <a:cs typeface="Times New Roman"/>
              </a:rPr>
              <a:t>12</a:t>
            </a:r>
          </a:p>
        </p:txBody>
      </p:sp>
      <p:sp>
        <p:nvSpPr>
          <p:cNvPr id="4" name="">
            <a:extLst xmlns:a="http://schemas.openxmlformats.org/drawingml/2006/main">
              <a:ext uri="{FF2B5EF4-FFF2-40B4-BE49-F238E27FC236}">
                <a16:creationId xmlns:a16="http://schemas.microsoft.com/office/drawing/2014/main" id="{7E9CB228-E3CF-420C-982D-B318E80EB212}"/>
              </a:ext>
            </a:extLst>
          </p:cNvPr>
          <p:cNvSpPr>
            <a:spLocks xmlns:a="http://schemas.openxmlformats.org/drawingml/2006/main" noGrp="1"/>
          </p:cNvSpPr>
          <p:nvPr/>
        </p:nvSpPr>
        <p:spPr>
          <a:xfrm xmlns:a="http://schemas.openxmlformats.org/drawingml/2006/main">
            <a:off x="609600" y="1428750"/>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400" b="1">
                <a:solidFill>
                  <a:srgbClr val="203D50"/>
                </a:solidFill>
                <a:latin typeface="Times New Roman"/>
                <a:ea typeface="Times New Roman"/>
                <a:cs typeface="Times New Roman"/>
              </a:defRPr>
            </a:defPPr>
          </a:lstStyle>
          <a:p xmlns:a="http://schemas.openxmlformats.org/drawingml/2006/main">
            <a:pPr>
              <a:defRPr sz="2400" b="1">
                <a:solidFill>
                  <a:srgbClr val="203D50"/>
                </a:solidFill>
                <a:latin typeface="Times New Roman"/>
                <a:ea typeface="Times New Roman"/>
                <a:cs typeface="Times New Roman"/>
              </a:defRPr>
            </a:pPr>
            <a:r>
              <a:rPr sz="2400" b="1">
                <a:solidFill>
                  <a:srgbClr val="203D50"/>
                </a:solidFill>
                <a:latin typeface="Times New Roman"/>
                <a:ea typeface="Times New Roman"/>
                <a:cs typeface="Times New Roman"/>
              </a:rPr>
              <a:t>Source hierarchy</a:t>
            </a:r>
          </a:p>
        </p:txBody>
      </p:sp>
      <p:sp>
        <p:nvSpPr>
          <p:cNvPr id="5" name="">
            <a:extLst xmlns:a="http://schemas.openxmlformats.org/drawingml/2006/main">
              <a:ext uri="{FF2B5EF4-FFF2-40B4-BE49-F238E27FC236}">
                <a16:creationId xmlns:a16="http://schemas.microsoft.com/office/drawing/2014/main" id="{F419B437-B9AF-4DAF-B073-A0A28F23D454}"/>
              </a:ext>
            </a:extLst>
          </p:cNvPr>
          <p:cNvSpPr>
            <a:spLocks xmlns:a="http://schemas.openxmlformats.org/drawingml/2006/main" noGrp="1"/>
          </p:cNvSpPr>
          <p:nvPr/>
        </p:nvSpPr>
        <p:spPr>
          <a:xfrm xmlns:a="http://schemas.openxmlformats.org/drawingml/2006/main">
            <a:off x="609600" y="2000250"/>
            <a:ext cx="109728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0">
                <a:solidFill>
                  <a:srgbClr val="203D50"/>
                </a:solidFill>
                <a:latin typeface="Times New Roman"/>
                <a:ea typeface="Times New Roman"/>
                <a:cs typeface="Times New Roman"/>
              </a:defRPr>
            </a:defPPr>
          </a:lstStyle>
          <a:p xmlns:a="http://schemas.openxmlformats.org/drawingml/2006/main">
            <a:pPr>
              <a:defRPr sz="2175" b="0">
                <a:solidFill>
                  <a:srgbClr val="203D50"/>
                </a:solidFill>
                <a:latin typeface="Times New Roman"/>
                <a:ea typeface="Times New Roman"/>
                <a:cs typeface="Times New Roman"/>
              </a:defRPr>
            </a:pPr>
            <a:r>
              <a:rPr sz="2175" b="0">
                <a:solidFill>
                  <a:srgbClr val="203D50"/>
                </a:solidFill>
                <a:latin typeface="Times New Roman"/>
                <a:ea typeface="Times New Roman"/>
                <a:cs typeface="Times New Roman"/>
              </a:rPr>
              <a:t>Primary source: faculty Miniproject problem statements, Option 3. User brief supplies hypothetical commercial inputs. Official Tata, Amul, FSSAI, Google and Tally references support context.</a:t>
            </a:r>
          </a:p>
        </p:txBody>
      </p:sp>
      <p:sp>
        <p:nvSpPr>
          <p:cNvPr id="6" name="">
            <a:extLst xmlns:a="http://schemas.openxmlformats.org/drawingml/2006/main">
              <a:ext uri="{FF2B5EF4-FFF2-40B4-BE49-F238E27FC236}">
                <a16:creationId xmlns:a16="http://schemas.microsoft.com/office/drawing/2014/main" id="{BC78FAAD-70DC-4983-A6E6-240F4D875E13}"/>
              </a:ext>
            </a:extLst>
          </p:cNvPr>
          <p:cNvSpPr>
            <a:spLocks xmlns:a="http://schemas.openxmlformats.org/drawingml/2006/main" noGrp="1"/>
          </p:cNvSpPr>
          <p:nvPr/>
        </p:nvSpPr>
        <p:spPr>
          <a:xfrm xmlns:a="http://schemas.openxmlformats.org/drawingml/2006/main">
            <a:off x="609600" y="3429000"/>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400" b="1">
                <a:solidFill>
                  <a:srgbClr val="203D50"/>
                </a:solidFill>
                <a:latin typeface="Times New Roman"/>
                <a:ea typeface="Times New Roman"/>
                <a:cs typeface="Times New Roman"/>
              </a:defRPr>
            </a:defPPr>
          </a:lstStyle>
          <a:p xmlns:a="http://schemas.openxmlformats.org/drawingml/2006/main">
            <a:pPr>
              <a:defRPr sz="2400" b="1">
                <a:solidFill>
                  <a:srgbClr val="203D50"/>
                </a:solidFill>
                <a:latin typeface="Times New Roman"/>
                <a:ea typeface="Times New Roman"/>
                <a:cs typeface="Times New Roman"/>
              </a:defRPr>
            </a:pPr>
            <a:r>
              <a:rPr sz="2400" b="1">
                <a:solidFill>
                  <a:srgbClr val="203D50"/>
                </a:solidFill>
                <a:latin typeface="Times New Roman"/>
                <a:ea typeface="Times New Roman"/>
                <a:cs typeface="Times New Roman"/>
              </a:rPr>
              <a:t>Limitations</a:t>
            </a:r>
          </a:p>
        </p:txBody>
      </p:sp>
      <p:sp>
        <p:nvSpPr>
          <p:cNvPr id="7" name="">
            <a:extLst xmlns:a="http://schemas.openxmlformats.org/drawingml/2006/main">
              <a:ext uri="{FF2B5EF4-FFF2-40B4-BE49-F238E27FC236}">
                <a16:creationId xmlns:a16="http://schemas.microsoft.com/office/drawing/2014/main" id="{179814A6-F4D1-4691-87A6-DA59088A06B2}"/>
              </a:ext>
            </a:extLst>
          </p:cNvPr>
          <p:cNvSpPr>
            <a:spLocks xmlns:a="http://schemas.openxmlformats.org/drawingml/2006/main" noGrp="1"/>
          </p:cNvSpPr>
          <p:nvPr/>
        </p:nvSpPr>
        <p:spPr>
          <a:xfrm xmlns:a="http://schemas.openxmlformats.org/drawingml/2006/main">
            <a:off x="609600" y="3981450"/>
            <a:ext cx="109728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0">
                <a:solidFill>
                  <a:srgbClr val="203D50"/>
                </a:solidFill>
                <a:latin typeface="Times New Roman"/>
                <a:ea typeface="Times New Roman"/>
                <a:cs typeface="Times New Roman"/>
              </a:defRPr>
            </a:defPPr>
          </a:lstStyle>
          <a:p xmlns:a="http://schemas.openxmlformats.org/drawingml/2006/main">
            <a:pPr>
              <a:defRPr sz="2175" b="0">
                <a:solidFill>
                  <a:srgbClr val="203D50"/>
                </a:solidFill>
                <a:latin typeface="Times New Roman"/>
                <a:ea typeface="Times New Roman"/>
                <a:cs typeface="Times New Roman"/>
              </a:defRPr>
            </a:pPr>
            <a:r>
              <a:rPr sz="2175" b="0">
                <a:solidFill>
                  <a:srgbClr val="203D50"/>
                </a:solidFill>
                <a:latin typeface="Times New Roman"/>
                <a:ea typeface="Times New Roman"/>
                <a:cs typeface="Times New Roman"/>
              </a:rPr>
              <a:t>Simulated activity, allocated overhead, constant sales mix and no tax model. Real report cards, chart bindings and filters verified. Native PDF renders all charts.</a:t>
            </a:r>
          </a:p>
        </p:txBody>
      </p:sp>
      <p:sp>
        <p:nvSpPr>
          <p:cNvPr id="8" name="">
            <a:extLst xmlns:a="http://schemas.openxmlformats.org/drawingml/2006/main">
              <a:ext uri="{FF2B5EF4-FFF2-40B4-BE49-F238E27FC236}">
                <a16:creationId xmlns:a16="http://schemas.microsoft.com/office/drawing/2014/main" id="{47630BCB-0153-4C8D-AE48-80DC1586B364}"/>
              </a:ext>
            </a:extLst>
          </p:cNvPr>
          <p:cNvSpPr>
            <a:spLocks xmlns:a="http://schemas.openxmlformats.org/drawingml/2006/main" noGrp="1"/>
          </p:cNvSpPr>
          <p:nvPr/>
        </p:nvSpPr>
        <p:spPr>
          <a:xfrm xmlns:a="http://schemas.openxmlformats.org/drawingml/2006/main">
            <a:off x="609600" y="5219700"/>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0">
                <a:solidFill>
                  <a:srgbClr val="203D50"/>
                </a:solidFill>
                <a:latin typeface="Times New Roman"/>
                <a:ea typeface="Times New Roman"/>
                <a:cs typeface="Times New Roman"/>
              </a:defRPr>
            </a:defPPr>
          </a:lstStyle>
          <a:p xmlns:a="http://schemas.openxmlformats.org/drawingml/2006/main">
            <a:pPr>
              <a:defRPr sz="2025" b="0">
                <a:solidFill>
                  <a:srgbClr val="203D50"/>
                </a:solidFill>
                <a:latin typeface="Times New Roman"/>
                <a:ea typeface="Times New Roman"/>
                <a:cs typeface="Times New Roman"/>
              </a:defRPr>
            </a:pPr>
            <a:r>
              <a:rPr sz="2025" b="0">
                <a:solidFill>
                  <a:srgbClr val="203D50"/>
                </a:solidFill>
                <a:latin typeface="Times New Roman"/>
                <a:ea typeface="Times New Roman"/>
                <a:cs typeface="Times New Roman"/>
              </a:rPr>
              <a:t>Equal speaking plan: Member 1 slides 1–4, Member 2 slides 5–8, Member 3 slides 9–12. See viva materials for 20 questions and calculation explanations.</a:t>
            </a:r>
          </a:p>
        </p:txBody>
      </p:sp>
    </p:spTree>
    <p:extLst>
      <p:ext uri="{BB962C8B-B14F-4D97-AF65-F5344CB8AC3E}">
        <p14:creationId xmlns:p14="http://schemas.microsoft.com/office/powerpoint/2010/main" val="36662628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2026-10-13T18:01:56.4380000Z</dcterms:created>
  <dcterms:modified xsi:type="dcterms:W3CDTF">2026-10-13T18:01:56.4380000Z</dcterms:modified>
</coreProperties>
</file>